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2"/>
  </p:notesMasterIdLst>
  <p:handoutMasterIdLst>
    <p:handoutMasterId r:id="rId23"/>
  </p:handoutMasterIdLst>
  <p:sldIdLst>
    <p:sldId id="547" r:id="rId2"/>
    <p:sldId id="550" r:id="rId3"/>
    <p:sldId id="583" r:id="rId4"/>
    <p:sldId id="584" r:id="rId5"/>
    <p:sldId id="585" r:id="rId6"/>
    <p:sldId id="597" r:id="rId7"/>
    <p:sldId id="586" r:id="rId8"/>
    <p:sldId id="587" r:id="rId9"/>
    <p:sldId id="588" r:id="rId10"/>
    <p:sldId id="589" r:id="rId11"/>
    <p:sldId id="590" r:id="rId12"/>
    <p:sldId id="593" r:id="rId13"/>
    <p:sldId id="594" r:id="rId14"/>
    <p:sldId id="595" r:id="rId15"/>
    <p:sldId id="598" r:id="rId16"/>
    <p:sldId id="596" r:id="rId17"/>
    <p:sldId id="562" r:id="rId18"/>
    <p:sldId id="554" r:id="rId19"/>
    <p:sldId id="552" r:id="rId20"/>
    <p:sldId id="553" r:id="rId21"/>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583"/>
            <p14:sldId id="584"/>
            <p14:sldId id="585"/>
            <p14:sldId id="597"/>
            <p14:sldId id="586"/>
            <p14:sldId id="587"/>
            <p14:sldId id="588"/>
            <p14:sldId id="589"/>
            <p14:sldId id="590"/>
            <p14:sldId id="593"/>
            <p14:sldId id="594"/>
            <p14:sldId id="595"/>
            <p14:sldId id="598"/>
            <p14:sldId id="596"/>
            <p14:sldId id="562"/>
            <p14:sldId id="554"/>
            <p14:sldId id="552"/>
            <p14:sldId id="55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9900"/>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4" autoAdjust="0"/>
    <p:restoredTop sz="94660"/>
  </p:normalViewPr>
  <p:slideViewPr>
    <p:cSldViewPr>
      <p:cViewPr varScale="1">
        <p:scale>
          <a:sx n="70" d="100"/>
          <a:sy n="70" d="100"/>
        </p:scale>
        <p:origin x="-552" y="-102"/>
      </p:cViewPr>
      <p:guideLst>
        <p:guide orient="horz" pos="2160"/>
        <p:guide pos="2880"/>
      </p:guideLst>
    </p:cSldViewPr>
  </p:slideViewPr>
  <p:notesTextViewPr>
    <p:cViewPr>
      <p:scale>
        <a:sx n="100" d="100"/>
        <a:sy n="100" d="100"/>
      </p:scale>
      <p:origin x="0" y="0"/>
    </p:cViewPr>
  </p:notesTextViewPr>
  <p:notesViewPr>
    <p:cSldViewPr>
      <p:cViewPr varScale="1">
        <p:scale>
          <a:sx n="76" d="100"/>
          <a:sy n="76" d="100"/>
        </p:scale>
        <p:origin x="-95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26/09/2018</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9/26/2018</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012160" y="5576753"/>
            <a:ext cx="2952328"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hiren.patel@uwaterloo.ca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Console input</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smtClean="0"/>
              <a:t>Console input</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Integers</a:t>
            </a:r>
            <a:endParaRPr lang="en-CA" dirty="0"/>
          </a:p>
        </p:txBody>
      </p:sp>
      <p:sp>
        <p:nvSpPr>
          <p:cNvPr id="3" name="Content Placeholder 2"/>
          <p:cNvSpPr>
            <a:spLocks noGrp="1"/>
          </p:cNvSpPr>
          <p:nvPr>
            <p:ph idx="1"/>
          </p:nvPr>
        </p:nvSpPr>
        <p:spPr/>
        <p:txBody>
          <a:bodyPr/>
          <a:lstStyle/>
          <a:p>
            <a:pPr algn="l"/>
            <a:r>
              <a:rPr lang="en-CA" dirty="0" smtClean="0"/>
              <a:t>Suppose, instead, after this statement executes, the user actually typed something that starts with digits</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int m{};</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std::</a:t>
            </a:r>
            <a:r>
              <a:rPr lang="en-CA" dirty="0" err="1" smtClean="0">
                <a:latin typeface="Consolas" panose="020B0609020204030204" pitchFamily="49" charset="0"/>
                <a:cs typeface="Consolas" panose="020B0609020204030204" pitchFamily="49" charset="0"/>
              </a:rPr>
              <a:t>cin</a:t>
            </a:r>
            <a:r>
              <a:rPr lang="en-CA" dirty="0" smtClean="0">
                <a:latin typeface="Consolas" panose="020B0609020204030204" pitchFamily="49" charset="0"/>
                <a:cs typeface="Consolas" panose="020B0609020204030204" pitchFamily="49" charset="0"/>
              </a:rPr>
              <a:t> &gt;&gt; m;</a:t>
            </a:r>
          </a:p>
          <a:p>
            <a:pPr marL="0" indent="0">
              <a:buNone/>
            </a:pPr>
            <a:endParaRPr lang="en-CA" dirty="0">
              <a:latin typeface="Consolas" panose="020B0609020204030204" pitchFamily="49" charset="0"/>
              <a:cs typeface="Consolas" panose="020B0609020204030204" pitchFamily="49" charset="0"/>
            </a:endParaRPr>
          </a:p>
          <a:p>
            <a:pPr marL="0" indent="0">
              <a:buNone/>
            </a:pPr>
            <a:endParaRPr lang="en-CA" dirty="0" smtClean="0">
              <a:latin typeface="Consolas" panose="020B0609020204030204" pitchFamily="49" charset="0"/>
              <a:cs typeface="Consolas" panose="020B0609020204030204" pitchFamily="49" charset="0"/>
            </a:endParaRPr>
          </a:p>
          <a:p>
            <a:pPr marL="0" indent="0">
              <a:buNone/>
            </a:pPr>
            <a:endParaRPr lang="en-CA" dirty="0">
              <a:latin typeface="Consolas" panose="020B0609020204030204" pitchFamily="49" charset="0"/>
              <a:cs typeface="Consolas" panose="020B0609020204030204" pitchFamily="49" charset="0"/>
            </a:endParaRPr>
          </a:p>
          <a:p>
            <a:pPr lvl="0"/>
            <a:r>
              <a:rPr lang="en-CA" dirty="0" smtClean="0">
                <a:solidFill>
                  <a:prstClr val="black"/>
                </a:solidFill>
              </a:rPr>
              <a:t>It finds </a:t>
            </a:r>
            <a:r>
              <a:rPr lang="en-CA" dirty="0" smtClean="0">
                <a:solidFill>
                  <a:prstClr val="black"/>
                </a:solidFill>
                <a:latin typeface="Consolas" panose="020B0609020204030204" pitchFamily="49" charset="0"/>
                <a:cs typeface="Consolas" panose="020B0609020204030204" pitchFamily="49" charset="0"/>
              </a:rPr>
              <a:t>35240</a:t>
            </a:r>
            <a:r>
              <a:rPr lang="en-CA" dirty="0" smtClean="0">
                <a:solidFill>
                  <a:prstClr val="black"/>
                </a:solidFill>
              </a:rPr>
              <a:t>, assigns it to </a:t>
            </a:r>
            <a:r>
              <a:rPr lang="en-CA" dirty="0" smtClean="0">
                <a:solidFill>
                  <a:prstClr val="black"/>
                </a:solidFill>
                <a:latin typeface="Consolas" panose="020B0609020204030204" pitchFamily="49" charset="0"/>
                <a:cs typeface="Consolas" panose="020B0609020204030204" pitchFamily="49" charset="0"/>
              </a:rPr>
              <a:t>m</a:t>
            </a:r>
            <a:r>
              <a:rPr lang="en-CA" dirty="0" smtClean="0">
                <a:solidFill>
                  <a:prstClr val="black"/>
                </a:solidFill>
              </a:rPr>
              <a:t> and stops reading from the stream</a:t>
            </a:r>
          </a:p>
        </p:txBody>
      </p:sp>
      <p:graphicFrame>
        <p:nvGraphicFramePr>
          <p:cNvPr id="4" name="Table 3"/>
          <p:cNvGraphicFramePr>
            <a:graphicFrameLocks noGrp="1"/>
          </p:cNvGraphicFramePr>
          <p:nvPr>
            <p:extLst>
              <p:ext uri="{D42A27DB-BD31-4B8C-83A1-F6EECF244321}">
                <p14:modId xmlns:p14="http://schemas.microsoft.com/office/powerpoint/2010/main" val="2626422432"/>
              </p:ext>
            </p:extLst>
          </p:nvPr>
        </p:nvGraphicFramePr>
        <p:xfrm>
          <a:off x="1500333" y="3173928"/>
          <a:ext cx="6600059" cy="370840"/>
        </p:xfrm>
        <a:graphic>
          <a:graphicData uri="http://schemas.openxmlformats.org/drawingml/2006/table">
            <a:tbl>
              <a:tblPr firstRow="1" bandRow="1">
                <a:tableStyleId>{2D5ABB26-0587-4C30-8999-92F81FD0307C}</a:tableStyleId>
              </a:tblPr>
              <a:tblGrid>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573449"/>
              </a:tblGrid>
              <a:tr h="370840">
                <a:tc>
                  <a:txBody>
                    <a:bodyPr/>
                    <a:lstStyle/>
                    <a:p>
                      <a:r>
                        <a:rPr lang="en-CA" dirty="0" smtClean="0">
                          <a:latin typeface="Consolas" panose="020B0609020204030204" pitchFamily="49" charset="0"/>
                          <a:cs typeface="Consolas" panose="020B0609020204030204" pitchFamily="49" charset="0"/>
                        </a:rPr>
                        <a:t>3</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5</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smtClean="0">
                          <a:ln>
                            <a:noFill/>
                          </a:ln>
                          <a:solidFill>
                            <a:prstClr val="black"/>
                          </a:solidFill>
                          <a:effectLst/>
                          <a:uLnTx/>
                          <a:uFillTx/>
                          <a:latin typeface="Consolas" panose="020B0609020204030204" pitchFamily="49" charset="0"/>
                          <a:ea typeface="+mn-ea"/>
                          <a:cs typeface="Consolas" panose="020B0609020204030204" pitchFamily="49" charset="0"/>
                        </a:rPr>
                        <a:t>2</a:t>
                      </a:r>
                      <a:endParaRPr kumimoji="0" lang="en-CA" sz="1800" b="0" i="0" u="none" strike="noStrike" kern="1200" cap="none" spc="0" normalizeH="0" baseline="0" noProof="0" dirty="0">
                        <a:ln>
                          <a:noFill/>
                        </a:ln>
                        <a:solidFill>
                          <a:prstClr val="black"/>
                        </a:solidFill>
                        <a:effectLst/>
                        <a:uLnTx/>
                        <a:uFillTx/>
                        <a:latin typeface="Consolas" panose="020B0609020204030204" pitchFamily="49" charset="0"/>
                        <a:ea typeface="+mn-ea"/>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4</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5</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  ·  ·</a:t>
                      </a:r>
                      <a:endParaRPr lang="en-CA"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57454924"/>
              </p:ext>
            </p:extLst>
          </p:nvPr>
        </p:nvGraphicFramePr>
        <p:xfrm>
          <a:off x="1500333" y="4956400"/>
          <a:ext cx="6600059" cy="370840"/>
        </p:xfrm>
        <a:graphic>
          <a:graphicData uri="http://schemas.openxmlformats.org/drawingml/2006/table">
            <a:tbl>
              <a:tblPr firstRow="1" bandRow="1">
                <a:tableStyleId>{2D5ABB26-0587-4C30-8999-92F81FD0307C}</a:tableStyleId>
              </a:tblPr>
              <a:tblGrid>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573449"/>
              </a:tblGrid>
              <a:tr h="370840">
                <a:tc>
                  <a:txBody>
                    <a:bodyPr/>
                    <a:lstStyle/>
                    <a:p>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5</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  ·  ·</a:t>
                      </a:r>
                      <a:endParaRPr lang="en-CA"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71448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types</a:t>
            </a:r>
            <a:endParaRPr lang="en-CA" dirty="0"/>
          </a:p>
        </p:txBody>
      </p:sp>
      <p:sp>
        <p:nvSpPr>
          <p:cNvPr id="3" name="Content Placeholder 2"/>
          <p:cNvSpPr>
            <a:spLocks noGrp="1"/>
          </p:cNvSpPr>
          <p:nvPr>
            <p:ph idx="1"/>
          </p:nvPr>
        </p:nvSpPr>
        <p:spPr/>
        <p:txBody>
          <a:bodyPr/>
          <a:lstStyle/>
          <a:p>
            <a:pPr algn="l"/>
            <a:r>
              <a:rPr lang="en-CA" dirty="0" smtClean="0">
                <a:solidFill>
                  <a:prstClr val="black"/>
                </a:solidFill>
              </a:rPr>
              <a:t>Floating-point numbers are similar to integers, only we can include a decimal point and possibly scientific notation</a:t>
            </a:r>
          </a:p>
          <a:p>
            <a:pPr algn="l"/>
            <a:endParaRPr lang="en-CA" dirty="0">
              <a:solidFill>
                <a:prstClr val="black"/>
              </a:solidFill>
            </a:endParaRPr>
          </a:p>
          <a:p>
            <a:pPr algn="l"/>
            <a:r>
              <a:rPr lang="en-CA" dirty="0" smtClean="0">
                <a:solidFill>
                  <a:prstClr val="black"/>
                </a:solidFill>
              </a:rPr>
              <a:t>The Boolean type </a:t>
            </a:r>
            <a:r>
              <a:rPr lang="en-CA" dirty="0" smtClean="0">
                <a:solidFill>
                  <a:prstClr val="black"/>
                </a:solidFill>
                <a:latin typeface="Consolas" panose="020B0609020204030204" pitchFamily="49" charset="0"/>
                <a:cs typeface="Consolas" panose="020B0609020204030204" pitchFamily="49" charset="0"/>
              </a:rPr>
              <a:t>bool</a:t>
            </a:r>
            <a:r>
              <a:rPr lang="en-CA" dirty="0" smtClean="0">
                <a:solidFill>
                  <a:prstClr val="black"/>
                </a:solidFill>
              </a:rPr>
              <a:t> is different:</a:t>
            </a:r>
          </a:p>
          <a:p>
            <a:pPr lvl="1" algn="l"/>
            <a:r>
              <a:rPr lang="en-CA" dirty="0" smtClean="0">
                <a:solidFill>
                  <a:prstClr val="black"/>
                </a:solidFill>
              </a:rPr>
              <a:t>It requires a numeric value: </a:t>
            </a:r>
            <a:r>
              <a:rPr lang="en-CA" dirty="0" smtClean="0">
                <a:solidFill>
                  <a:prstClr val="black"/>
                </a:solidFill>
                <a:latin typeface="Consolas" panose="020B0609020204030204" pitchFamily="49" charset="0"/>
                <a:cs typeface="Consolas" panose="020B0609020204030204" pitchFamily="49" charset="0"/>
              </a:rPr>
              <a:t>0</a:t>
            </a:r>
            <a:r>
              <a:rPr lang="en-CA" dirty="0" smtClean="0">
                <a:solidFill>
                  <a:prstClr val="black"/>
                </a:solidFill>
              </a:rPr>
              <a:t> or </a:t>
            </a:r>
            <a:r>
              <a:rPr lang="en-CA" dirty="0" smtClean="0">
                <a:solidFill>
                  <a:prstClr val="black"/>
                </a:solidFill>
                <a:latin typeface="Consolas" panose="020B0609020204030204" pitchFamily="49" charset="0"/>
                <a:cs typeface="Consolas" panose="020B0609020204030204" pitchFamily="49" charset="0"/>
              </a:rPr>
              <a:t>1</a:t>
            </a:r>
            <a:r>
              <a:rPr lang="en-CA" dirty="0" smtClean="0">
                <a:solidFill>
                  <a:prstClr val="black"/>
                </a:solidFill>
              </a:rPr>
              <a:t> followed by </a:t>
            </a:r>
            <a:r>
              <a:rPr lang="en-CA" b="1" dirty="0" smtClean="0">
                <a:solidFill>
                  <a:prstClr val="black"/>
                </a:solidFill>
                <a:latin typeface="Arial" panose="020B0604020202020204" pitchFamily="34" charset="0"/>
              </a:rPr>
              <a:t>Enter</a:t>
            </a:r>
            <a:r>
              <a:rPr lang="en-CA" dirty="0" smtClean="0">
                <a:solidFill>
                  <a:prstClr val="black"/>
                </a:solidFill>
              </a:rPr>
              <a:t> or whitespace</a:t>
            </a:r>
            <a:endParaRPr lang="en-CA" dirty="0" smtClean="0">
              <a:solidFill>
                <a:prstClr val="black"/>
              </a:solidFill>
            </a:endParaRPr>
          </a:p>
          <a:p>
            <a:pPr lvl="1" algn="l"/>
            <a:r>
              <a:rPr lang="en-CA" dirty="0" smtClean="0">
                <a:solidFill>
                  <a:prstClr val="black"/>
                </a:solidFill>
              </a:rPr>
              <a:t>Anything else is considered an error, although the variable is set to </a:t>
            </a:r>
            <a:r>
              <a:rPr lang="en-CA" dirty="0" smtClean="0">
                <a:solidFill>
                  <a:prstClr val="black"/>
                </a:solidFill>
                <a:latin typeface="Consolas" panose="020B0609020204030204" pitchFamily="49" charset="0"/>
                <a:cs typeface="Consolas" panose="020B0609020204030204" pitchFamily="49" charset="0"/>
              </a:rPr>
              <a:t>true</a:t>
            </a:r>
          </a:p>
          <a:p>
            <a:pPr lvl="1" algn="l"/>
            <a:endParaRPr lang="en-CA" dirty="0" smtClean="0">
              <a:solidFill>
                <a:prstClr val="black"/>
              </a:solidFill>
            </a:endParaRPr>
          </a:p>
        </p:txBody>
      </p:sp>
    </p:spTree>
    <p:extLst>
      <p:ext uri="{BB962C8B-B14F-4D97-AF65-F5344CB8AC3E}">
        <p14:creationId xmlns:p14="http://schemas.microsoft.com/office/powerpoint/2010/main" val="3460240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Multiple inputs</a:t>
            </a:r>
            <a:endParaRPr lang="en-CA" dirty="0"/>
          </a:p>
        </p:txBody>
      </p:sp>
      <p:sp>
        <p:nvSpPr>
          <p:cNvPr id="3" name="Content Placeholder 2"/>
          <p:cNvSpPr>
            <a:spLocks noGrp="1"/>
          </p:cNvSpPr>
          <p:nvPr>
            <p:ph idx="1"/>
          </p:nvPr>
        </p:nvSpPr>
        <p:spPr/>
        <p:txBody>
          <a:bodyPr/>
          <a:lstStyle/>
          <a:p>
            <a:pPr algn="l"/>
            <a:r>
              <a:rPr lang="en-CA" dirty="0" smtClean="0"/>
              <a:t>The following requests two integers:</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std::cout &lt;&lt; "Enter two integers: ";</a:t>
            </a:r>
            <a:endParaRPr lang="en-CA" dirty="0">
              <a:latin typeface="Consolas" panose="020B0609020204030204" pitchFamily="49" charset="0"/>
              <a:cs typeface="Consolas" panose="020B0609020204030204" pitchFamily="49" charset="0"/>
            </a:endParaRPr>
          </a:p>
          <a:p>
            <a:pPr marL="0" indent="0">
              <a:buNone/>
            </a:pPr>
            <a:r>
              <a:rPr lang="en-CA" dirty="0" smtClean="0">
                <a:latin typeface="Consolas" panose="020B0609020204030204" pitchFamily="49" charset="0"/>
                <a:cs typeface="Consolas" panose="020B0609020204030204" pitchFamily="49" charset="0"/>
              </a:rPr>
              <a:t>	int m{}, n{};</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std::</a:t>
            </a:r>
            <a:r>
              <a:rPr lang="en-CA" dirty="0" err="1" smtClean="0">
                <a:latin typeface="Consolas" panose="020B0609020204030204" pitchFamily="49" charset="0"/>
                <a:cs typeface="Consolas" panose="020B0609020204030204" pitchFamily="49" charset="0"/>
              </a:rPr>
              <a:t>cin</a:t>
            </a:r>
            <a:r>
              <a:rPr lang="en-CA" dirty="0" smtClean="0">
                <a:latin typeface="Consolas" panose="020B0609020204030204" pitchFamily="49" charset="0"/>
                <a:cs typeface="Consolas" panose="020B0609020204030204" pitchFamily="49" charset="0"/>
              </a:rPr>
              <a:t> &gt;&gt; m &gt;&gt; n;</a:t>
            </a:r>
            <a:endParaRPr lang="en-CA" dirty="0">
              <a:latin typeface="Consolas" panose="020B0609020204030204" pitchFamily="49" charset="0"/>
              <a:cs typeface="Consolas" panose="020B0609020204030204" pitchFamily="49" charset="0"/>
            </a:endParaRPr>
          </a:p>
          <a:p>
            <a:pPr marL="0" indent="0">
              <a:buNone/>
            </a:pPr>
            <a:endParaRPr lang="en-CA" dirty="0" smtClean="0">
              <a:latin typeface="Consolas" panose="020B0609020204030204" pitchFamily="49" charset="0"/>
              <a:cs typeface="Consolas" panose="020B0609020204030204" pitchFamily="49" charset="0"/>
            </a:endParaRPr>
          </a:p>
          <a:p>
            <a:pPr lvl="0" algn="l"/>
            <a:r>
              <a:rPr lang="en-CA" dirty="0" smtClean="0">
                <a:solidFill>
                  <a:prstClr val="black"/>
                </a:solidFill>
              </a:rPr>
              <a:t>Possible inputs include:</a:t>
            </a:r>
          </a:p>
          <a:p>
            <a:pPr marL="0" indent="0" algn="l">
              <a:buNone/>
            </a:pPr>
            <a:r>
              <a:rPr lang="en-CA" dirty="0">
                <a:solidFill>
                  <a:prstClr val="black"/>
                </a:solidFill>
              </a:rPr>
              <a:t>	</a:t>
            </a:r>
            <a:r>
              <a:rPr lang="en-CA" dirty="0" smtClean="0">
                <a:solidFill>
                  <a:prstClr val="black"/>
                </a:solidFill>
                <a:latin typeface="Consolas" panose="020B0609020204030204" pitchFamily="49" charset="0"/>
                <a:cs typeface="Consolas" panose="020B0609020204030204" pitchFamily="49" charset="0"/>
              </a:rPr>
              <a:t>42 91</a:t>
            </a:r>
            <a:r>
              <a:rPr lang="en-CA" dirty="0" smtClean="0">
                <a:latin typeface="Consolas" panose="020B0609020204030204" pitchFamily="49" charset="0"/>
                <a:cs typeface="Consolas" panose="020B0609020204030204" pitchFamily="49" charset="0"/>
              </a:rPr>
              <a:t>↵</a:t>
            </a:r>
            <a:endParaRPr lang="en-CA" dirty="0">
              <a:solidFill>
                <a:prstClr val="black"/>
              </a:solidFill>
            </a:endParaRPr>
          </a:p>
          <a:p>
            <a:pPr marL="0" indent="0">
              <a:buNone/>
            </a:pPr>
            <a:endParaRPr lang="en-CA" dirty="0" smtClean="0">
              <a:latin typeface="Consolas" panose="020B0609020204030204" pitchFamily="49" charset="0"/>
              <a:cs typeface="Consolas" panose="020B0609020204030204" pitchFamily="49" charset="0"/>
            </a:endParaRPr>
          </a:p>
          <a:p>
            <a:pPr marL="0" indent="0">
              <a:buNone/>
            </a:pPr>
            <a:r>
              <a:rPr lang="en-CA" dirty="0">
                <a:solidFill>
                  <a:prstClr val="black"/>
                </a:solidFill>
              </a:rPr>
              <a:t>	</a:t>
            </a:r>
            <a:r>
              <a:rPr lang="en-CA" dirty="0">
                <a:solidFill>
                  <a:prstClr val="black"/>
                </a:solidFill>
                <a:latin typeface="Consolas" panose="020B0609020204030204" pitchFamily="49" charset="0"/>
                <a:cs typeface="Consolas" panose="020B0609020204030204" pitchFamily="49" charset="0"/>
              </a:rPr>
              <a:t>42 </a:t>
            </a:r>
            <a:r>
              <a:rPr lang="en-CA" dirty="0" smtClean="0">
                <a:solidFill>
                  <a:prstClr val="black"/>
                </a:solidFill>
                <a:latin typeface="Consolas" panose="020B0609020204030204" pitchFamily="49" charset="0"/>
                <a:cs typeface="Consolas" panose="020B0609020204030204" pitchFamily="49" charset="0"/>
              </a:rPr>
              <a:t>     91</a:t>
            </a:r>
            <a:r>
              <a:rPr lang="en-CA" dirty="0">
                <a:latin typeface="Consolas" panose="020B0609020204030204" pitchFamily="49" charset="0"/>
                <a:cs typeface="Consolas" panose="020B0609020204030204" pitchFamily="49" charset="0"/>
              </a:rPr>
              <a:t>↵</a:t>
            </a:r>
            <a:endParaRPr lang="en-CA" dirty="0">
              <a:solidFill>
                <a:prstClr val="black"/>
              </a:solidFill>
            </a:endParaRPr>
          </a:p>
          <a:p>
            <a:pPr marL="0" indent="0">
              <a:buNone/>
            </a:pPr>
            <a:endParaRPr lang="en-CA" dirty="0" smtClean="0">
              <a:latin typeface="Consolas" panose="020B0609020204030204" pitchFamily="49" charset="0"/>
              <a:cs typeface="Consolas" panose="020B0609020204030204" pitchFamily="49" charset="0"/>
            </a:endParaRPr>
          </a:p>
          <a:p>
            <a:pPr marL="0" indent="0">
              <a:buNone/>
            </a:pPr>
            <a:r>
              <a:rPr lang="en-CA" dirty="0">
                <a:solidFill>
                  <a:prstClr val="black"/>
                </a:solidFill>
              </a:rPr>
              <a:t>	</a:t>
            </a:r>
            <a:r>
              <a:rPr lang="en-CA" dirty="0" smtClean="0">
                <a:solidFill>
                  <a:prstClr val="black"/>
                </a:solidFill>
                <a:latin typeface="Consolas" panose="020B0609020204030204" pitchFamily="49" charset="0"/>
                <a:cs typeface="Consolas" panose="020B0609020204030204" pitchFamily="49" charset="0"/>
              </a:rPr>
              <a:t>42</a:t>
            </a:r>
            <a:r>
              <a:rPr lang="en-CA" dirty="0" smtClean="0">
                <a:latin typeface="Consolas" panose="020B0609020204030204" pitchFamily="49" charset="0"/>
                <a:cs typeface="Consolas" panose="020B0609020204030204" pitchFamily="49" charset="0"/>
              </a:rPr>
              <a:t>↵</a:t>
            </a:r>
          </a:p>
          <a:p>
            <a:pPr marL="0" indent="0">
              <a:buNone/>
            </a:pPr>
            <a:r>
              <a:rPr lang="en-CA" dirty="0">
                <a:solidFill>
                  <a:prstClr val="black"/>
                </a:solidFill>
                <a:latin typeface="Consolas" panose="020B0609020204030204" pitchFamily="49" charset="0"/>
                <a:cs typeface="Consolas" panose="020B0609020204030204" pitchFamily="49" charset="0"/>
              </a:rPr>
              <a:t>	</a:t>
            </a:r>
            <a:r>
              <a:rPr lang="en-CA" dirty="0" smtClean="0">
                <a:solidFill>
                  <a:prstClr val="black"/>
                </a:solidFill>
                <a:latin typeface="Consolas" panose="020B0609020204030204" pitchFamily="49" charset="0"/>
                <a:cs typeface="Consolas" panose="020B0609020204030204" pitchFamily="49" charset="0"/>
              </a:rPr>
              <a:t>91</a:t>
            </a:r>
            <a:r>
              <a:rPr lang="en-CA" dirty="0">
                <a:latin typeface="Consolas" panose="020B0609020204030204" pitchFamily="49" charset="0"/>
                <a:cs typeface="Consolas" panose="020B0609020204030204" pitchFamily="49" charset="0"/>
              </a:rPr>
              <a:t>↵</a:t>
            </a:r>
            <a:endParaRPr lang="en-CA" dirty="0">
              <a:solidFill>
                <a:prstClr val="black"/>
              </a:solidFill>
            </a:endParaRPr>
          </a:p>
          <a:p>
            <a:pPr marL="0" indent="0">
              <a:buNone/>
            </a:pPr>
            <a:endParaRPr lang="en-CA" dirty="0" smtClean="0">
              <a:latin typeface="Consolas" panose="020B0609020204030204" pitchFamily="49" charset="0"/>
              <a:cs typeface="Consolas" panose="020B0609020204030204" pitchFamily="49" charset="0"/>
            </a:endParaRPr>
          </a:p>
          <a:p>
            <a:pPr marL="0" indent="0">
              <a:buNone/>
            </a:pP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563760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Strings</a:t>
            </a:r>
            <a:endParaRPr lang="en-CA" dirty="0"/>
          </a:p>
        </p:txBody>
      </p:sp>
      <p:sp>
        <p:nvSpPr>
          <p:cNvPr id="3" name="Content Placeholder 2"/>
          <p:cNvSpPr>
            <a:spLocks noGrp="1"/>
          </p:cNvSpPr>
          <p:nvPr>
            <p:ph idx="1"/>
          </p:nvPr>
        </p:nvSpPr>
        <p:spPr/>
        <p:txBody>
          <a:bodyPr/>
          <a:lstStyle/>
          <a:p>
            <a:pPr algn="l"/>
            <a:r>
              <a:rPr lang="en-CA" dirty="0" smtClean="0"/>
              <a:t>We have seen how to print strings:</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std::cout &lt;&lt; "Enter a word: ";</a:t>
            </a:r>
            <a:endParaRPr lang="en-CA" dirty="0">
              <a:latin typeface="Consolas" panose="020B0609020204030204" pitchFamily="49" charset="0"/>
              <a:cs typeface="Consolas" panose="020B0609020204030204" pitchFamily="49" charset="0"/>
            </a:endParaRPr>
          </a:p>
          <a:p>
            <a:pPr marL="0" indent="0">
              <a:buNone/>
            </a:pPr>
            <a:endParaRPr lang="en-CA" dirty="0" smtClean="0">
              <a:latin typeface="Consolas" panose="020B0609020204030204" pitchFamily="49" charset="0"/>
              <a:cs typeface="Consolas" panose="020B0609020204030204" pitchFamily="49" charset="0"/>
            </a:endParaRPr>
          </a:p>
          <a:p>
            <a:pPr algn="l"/>
            <a:r>
              <a:rPr lang="en-CA" dirty="0" smtClean="0"/>
              <a:t>How do we read strings from the console? What type must </a:t>
            </a:r>
            <a:r>
              <a:rPr lang="en-CA" dirty="0" err="1" smtClean="0">
                <a:latin typeface="Consolas" panose="020B0609020204030204" pitchFamily="49" charset="0"/>
                <a:cs typeface="Consolas" panose="020B0609020204030204" pitchFamily="49" charset="0"/>
              </a:rPr>
              <a:t>str</a:t>
            </a:r>
            <a:r>
              <a:rPr lang="en-CA" dirty="0" smtClean="0"/>
              <a:t> be?</a:t>
            </a:r>
            <a:endParaRPr lang="en-CA" dirty="0"/>
          </a:p>
          <a:p>
            <a:pPr marL="0" indent="0">
              <a:buNone/>
            </a:pPr>
            <a:r>
              <a:rPr lang="en-CA" dirty="0">
                <a:latin typeface="Consolas" panose="020B0609020204030204" pitchFamily="49" charset="0"/>
                <a:cs typeface="Consolas" panose="020B0609020204030204" pitchFamily="49" charset="0"/>
              </a:rPr>
              <a:t>	std</a:t>
            </a:r>
            <a:r>
              <a:rPr lang="en-CA" dirty="0" smtClean="0">
                <a:latin typeface="Consolas" panose="020B0609020204030204" pitchFamily="49" charset="0"/>
                <a:cs typeface="Consolas" panose="020B0609020204030204" pitchFamily="49" charset="0"/>
              </a:rPr>
              <a:t>::</a:t>
            </a:r>
            <a:r>
              <a:rPr lang="en-CA" dirty="0" err="1" smtClean="0">
                <a:latin typeface="Consolas" panose="020B0609020204030204" pitchFamily="49" charset="0"/>
                <a:cs typeface="Consolas" panose="020B0609020204030204" pitchFamily="49" charset="0"/>
              </a:rPr>
              <a:t>cin</a:t>
            </a:r>
            <a:r>
              <a:rPr lang="en-CA" dirty="0" smtClean="0">
                <a:latin typeface="Consolas" panose="020B0609020204030204" pitchFamily="49" charset="0"/>
                <a:cs typeface="Consolas" panose="020B0609020204030204" pitchFamily="49" charset="0"/>
              </a:rPr>
              <a:t> &gt;&gt; </a:t>
            </a:r>
            <a:r>
              <a:rPr lang="en-CA" dirty="0" err="1" smtClean="0">
                <a:latin typeface="Consolas" panose="020B0609020204030204" pitchFamily="49" charset="0"/>
                <a:cs typeface="Consolas" panose="020B0609020204030204" pitchFamily="49" charset="0"/>
              </a:rPr>
              <a:t>str</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0" indent="0">
              <a:buNone/>
            </a:pPr>
            <a:endParaRPr lang="en-CA" dirty="0">
              <a:latin typeface="Consolas" panose="020B0609020204030204" pitchFamily="49" charset="0"/>
              <a:cs typeface="Consolas" panose="020B0609020204030204" pitchFamily="49" charset="0"/>
            </a:endParaRPr>
          </a:p>
          <a:p>
            <a:pPr algn="l"/>
            <a:r>
              <a:rPr lang="en-CA" dirty="0" smtClean="0"/>
              <a:t>In C++, there is the </a:t>
            </a:r>
            <a:r>
              <a:rPr lang="en-CA" dirty="0" smtClean="0">
                <a:latin typeface="Consolas" panose="020B0609020204030204" pitchFamily="49" charset="0"/>
                <a:cs typeface="Consolas" panose="020B0609020204030204" pitchFamily="49" charset="0"/>
              </a:rPr>
              <a:t>string</a:t>
            </a:r>
            <a:r>
              <a:rPr lang="en-CA" dirty="0" smtClean="0"/>
              <a:t> library, which contains a </a:t>
            </a:r>
            <a:r>
              <a:rPr lang="en-CA" dirty="0" smtClean="0">
                <a:latin typeface="Consolas" panose="020B0609020204030204" pitchFamily="49" charset="0"/>
                <a:cs typeface="Consolas" panose="020B0609020204030204" pitchFamily="49" charset="0"/>
              </a:rPr>
              <a:t>std::string</a:t>
            </a:r>
            <a:r>
              <a:rPr lang="en-CA" dirty="0" smtClean="0"/>
              <a:t> </a:t>
            </a:r>
            <a:r>
              <a:rPr lang="en-CA" i="1" dirty="0" smtClean="0"/>
              <a:t>class</a:t>
            </a:r>
            <a:r>
              <a:rPr lang="en-CA" dirty="0" smtClean="0"/>
              <a:t> </a:t>
            </a:r>
          </a:p>
          <a:p>
            <a:pPr lvl="1" algn="l"/>
            <a:r>
              <a:rPr lang="en-CA" dirty="0" smtClean="0"/>
              <a:t>In addition to primitive types, variables can be defined to be of one of these classes</a:t>
            </a:r>
          </a:p>
          <a:p>
            <a:pPr lvl="1" algn="l"/>
            <a:r>
              <a:rPr lang="en-CA" dirty="0" smtClean="0"/>
              <a:t>The </a:t>
            </a:r>
            <a:r>
              <a:rPr lang="en-CA" dirty="0" smtClean="0">
                <a:latin typeface="Consolas" panose="020B0609020204030204" pitchFamily="49" charset="0"/>
                <a:cs typeface="Consolas" panose="020B0609020204030204" pitchFamily="49" charset="0"/>
              </a:rPr>
              <a:t>std::</a:t>
            </a:r>
            <a:r>
              <a:rPr lang="en-CA" dirty="0" err="1" smtClean="0">
                <a:latin typeface="Consolas" panose="020B0609020204030204" pitchFamily="49" charset="0"/>
                <a:cs typeface="Consolas" panose="020B0609020204030204" pitchFamily="49" charset="0"/>
              </a:rPr>
              <a:t>cin</a:t>
            </a:r>
            <a:r>
              <a:rPr lang="en-CA" dirty="0" smtClean="0"/>
              <a:t> object is aware of this class</a:t>
            </a:r>
            <a:endParaRPr lang="en-CA" dirty="0"/>
          </a:p>
          <a:p>
            <a:pPr marL="0" indent="0">
              <a:buNone/>
            </a:pPr>
            <a:endParaRPr lang="en-CA" dirty="0">
              <a:latin typeface="Consolas" panose="020B0609020204030204" pitchFamily="49" charset="0"/>
              <a:cs typeface="Consolas" panose="020B0609020204030204" pitchFamily="49" charset="0"/>
            </a:endParaRPr>
          </a:p>
          <a:p>
            <a:pPr marL="0" indent="0">
              <a:buNone/>
            </a:pPr>
            <a:endParaRPr lang="en-CA" dirty="0">
              <a:latin typeface="Consolas" panose="020B0609020204030204" pitchFamily="49" charset="0"/>
              <a:cs typeface="Consolas" panose="020B0609020204030204" pitchFamily="49" charset="0"/>
            </a:endParaRPr>
          </a:p>
          <a:p>
            <a:pPr marL="0" indent="0">
              <a:buNone/>
            </a:pP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080344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Strings</a:t>
            </a:r>
            <a:endParaRPr lang="en-CA" dirty="0"/>
          </a:p>
        </p:txBody>
      </p:sp>
      <p:sp>
        <p:nvSpPr>
          <p:cNvPr id="3" name="Content Placeholder 2"/>
          <p:cNvSpPr>
            <a:spLocks noGrp="1"/>
          </p:cNvSpPr>
          <p:nvPr>
            <p:ph idx="1"/>
          </p:nvPr>
        </p:nvSpPr>
        <p:spPr/>
        <p:txBody>
          <a:bodyPr/>
          <a:lstStyle/>
          <a:p>
            <a:pPr algn="l"/>
            <a:r>
              <a:rPr lang="en-CA" dirty="0" smtClean="0"/>
              <a:t>As an example:</a:t>
            </a:r>
          </a:p>
          <a:p>
            <a:pPr marL="800100" lvl="2" indent="0">
              <a:buNone/>
            </a:pPr>
            <a:r>
              <a:rPr lang="en-CA" dirty="0" smtClean="0">
                <a:latin typeface="Consolas" panose="020B0609020204030204" pitchFamily="49" charset="0"/>
                <a:cs typeface="Consolas" panose="020B0609020204030204" pitchFamily="49" charset="0"/>
              </a:rPr>
              <a:t>#include &lt;iostream&gt;</a:t>
            </a:r>
          </a:p>
          <a:p>
            <a:pPr marL="800100" lvl="2" indent="0">
              <a:buNone/>
            </a:pPr>
            <a:r>
              <a:rPr lang="en-CA" dirty="0" smtClean="0">
                <a:solidFill>
                  <a:srgbClr val="FF0000"/>
                </a:solidFill>
                <a:latin typeface="Consolas" panose="020B0609020204030204" pitchFamily="49" charset="0"/>
                <a:cs typeface="Consolas" panose="020B0609020204030204" pitchFamily="49" charset="0"/>
              </a:rPr>
              <a:t>#include &lt;string&gt;</a:t>
            </a:r>
          </a:p>
          <a:p>
            <a:pPr marL="800100" lvl="2" indent="0">
              <a:buNone/>
            </a:pPr>
            <a:endParaRPr lang="en-CA" dirty="0" smtClean="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int main();</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int main() {</a:t>
            </a:r>
          </a:p>
          <a:p>
            <a:pPr marL="800100" lvl="2" indent="0">
              <a:buNone/>
            </a:pPr>
            <a:r>
              <a:rPr lang="en-CA" dirty="0" smtClean="0">
                <a:solidFill>
                  <a:srgbClr val="FF0000"/>
                </a:solidFill>
                <a:latin typeface="Consolas" panose="020B0609020204030204" pitchFamily="49" charset="0"/>
                <a:cs typeface="Consolas" panose="020B0609020204030204" pitchFamily="49" charset="0"/>
              </a:rPr>
              <a:t>    std::string </a:t>
            </a:r>
            <a:r>
              <a:rPr lang="en-CA" dirty="0" err="1" smtClean="0">
                <a:solidFill>
                  <a:srgbClr val="FF0000"/>
                </a:solidFill>
                <a:latin typeface="Consolas" panose="020B0609020204030204" pitchFamily="49" charset="0"/>
                <a:cs typeface="Consolas" panose="020B0609020204030204" pitchFamily="49" charset="0"/>
              </a:rPr>
              <a:t>str</a:t>
            </a:r>
            <a:r>
              <a:rPr lang="en-CA" dirty="0" smtClean="0">
                <a:solidFill>
                  <a:srgbClr val="FF0000"/>
                </a:solidFill>
                <a:latin typeface="Consolas" panose="020B0609020204030204" pitchFamily="49" charset="0"/>
                <a:cs typeface="Consolas" panose="020B0609020204030204" pitchFamily="49" charset="0"/>
              </a:rPr>
              <a:t>{};</a:t>
            </a:r>
          </a:p>
          <a:p>
            <a:pPr marL="800100" lvl="2" indent="0">
              <a:buNone/>
            </a:pPr>
            <a:endParaRPr lang="en-CA" dirty="0" smtClean="0">
              <a:solidFill>
                <a:srgbClr val="FF0000"/>
              </a:solidFill>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std::cout &lt;&lt; "Enter a word: ";</a:t>
            </a:r>
          </a:p>
          <a:p>
            <a:pPr marL="800100" lvl="2" indent="0">
              <a:buNone/>
            </a:pPr>
            <a:r>
              <a:rPr lang="en-CA" dirty="0" smtClean="0">
                <a:latin typeface="Consolas" panose="020B0609020204030204" pitchFamily="49" charset="0"/>
                <a:cs typeface="Consolas" panose="020B0609020204030204" pitchFamily="49" charset="0"/>
              </a:rPr>
              <a:t>    std::</a:t>
            </a:r>
            <a:r>
              <a:rPr lang="en-CA" dirty="0" err="1" smtClean="0">
                <a:latin typeface="Consolas" panose="020B0609020204030204" pitchFamily="49" charset="0"/>
                <a:cs typeface="Consolas" panose="020B0609020204030204" pitchFamily="49" charset="0"/>
              </a:rPr>
              <a:t>cin</a:t>
            </a:r>
            <a:r>
              <a:rPr lang="en-CA" dirty="0" smtClean="0">
                <a:latin typeface="Consolas" panose="020B0609020204030204" pitchFamily="49" charset="0"/>
                <a:cs typeface="Consolas" panose="020B0609020204030204" pitchFamily="49" charset="0"/>
              </a:rPr>
              <a:t> &gt;&gt; </a:t>
            </a:r>
            <a:r>
              <a:rPr lang="en-CA" dirty="0" err="1" smtClean="0">
                <a:solidFill>
                  <a:srgbClr val="FF0000"/>
                </a:solidFill>
                <a:latin typeface="Consolas" panose="020B0609020204030204" pitchFamily="49" charset="0"/>
                <a:cs typeface="Consolas" panose="020B0609020204030204" pitchFamily="49" charset="0"/>
              </a:rPr>
              <a:t>str</a:t>
            </a:r>
            <a:r>
              <a:rPr lang="en-CA" dirty="0" smtClean="0">
                <a:latin typeface="Consolas" panose="020B0609020204030204" pitchFamily="49" charset="0"/>
                <a:cs typeface="Consolas" panose="020B0609020204030204" pitchFamily="49" charset="0"/>
              </a:rPr>
              <a:t>;</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std::cout &lt;&lt; "You entered the word \"" &lt;&lt; </a:t>
            </a:r>
            <a:r>
              <a:rPr lang="en-CA" dirty="0" err="1" smtClean="0">
                <a:solidFill>
                  <a:srgbClr val="FF0000"/>
                </a:solidFill>
                <a:latin typeface="Consolas" panose="020B0609020204030204" pitchFamily="49" charset="0"/>
                <a:cs typeface="Consolas" panose="020B0609020204030204" pitchFamily="49" charset="0"/>
              </a:rPr>
              <a:t>str</a:t>
            </a:r>
            <a:r>
              <a:rPr lang="en-CA" dirty="0" smtClean="0">
                <a:solidFill>
                  <a:srgbClr val="FF0000"/>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&lt;&lt; "\"."</a:t>
            </a:r>
          </a:p>
          <a:p>
            <a:pPr marL="800100" lvl="2" indent="0">
              <a:buNone/>
            </a:pPr>
            <a:r>
              <a:rPr lang="en-CA" dirty="0" smtClean="0">
                <a:latin typeface="Consolas" panose="020B0609020204030204" pitchFamily="49" charset="0"/>
                <a:cs typeface="Consolas" panose="020B0609020204030204" pitchFamily="49" charset="0"/>
              </a:rPr>
              <a:t>              &lt;&lt; std::endl;</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return 0;</a:t>
            </a:r>
          </a:p>
          <a:p>
            <a:pPr marL="800100" lvl="2" indent="0">
              <a:buNone/>
            </a:pPr>
            <a:r>
              <a:rPr lang="en-CA" dirty="0">
                <a:latin typeface="Consolas" panose="020B0609020204030204" pitchFamily="49" charset="0"/>
                <a:cs typeface="Consolas" panose="020B0609020204030204" pitchFamily="49" charset="0"/>
              </a:rPr>
              <a:t>}</a:t>
            </a: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573687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Strings</a:t>
            </a:r>
            <a:endParaRPr lang="en-CA" dirty="0"/>
          </a:p>
        </p:txBody>
      </p:sp>
      <p:sp>
        <p:nvSpPr>
          <p:cNvPr id="3" name="Content Placeholder 2"/>
          <p:cNvSpPr>
            <a:spLocks noGrp="1"/>
          </p:cNvSpPr>
          <p:nvPr>
            <p:ph idx="1"/>
          </p:nvPr>
        </p:nvSpPr>
        <p:spPr/>
        <p:txBody>
          <a:bodyPr/>
          <a:lstStyle/>
          <a:p>
            <a:pPr algn="l"/>
            <a:r>
              <a:rPr lang="en-CA" dirty="0" smtClean="0"/>
              <a:t>Try it yourself:</a:t>
            </a:r>
          </a:p>
          <a:p>
            <a:pPr marL="800100" lvl="2" indent="0">
              <a:buNone/>
            </a:pPr>
            <a:r>
              <a:rPr lang="en-CA" sz="1200" dirty="0" smtClean="0">
                <a:latin typeface="Consolas" panose="020B0609020204030204" pitchFamily="49" charset="0"/>
                <a:cs typeface="Consolas" panose="020B0609020204030204" pitchFamily="49" charset="0"/>
              </a:rPr>
              <a:t>#include &lt;iostream&gt;</a:t>
            </a:r>
          </a:p>
          <a:p>
            <a:pPr marL="800100" lvl="2" indent="0">
              <a:buNone/>
            </a:pPr>
            <a:r>
              <a:rPr lang="en-CA" sz="1200" dirty="0" smtClean="0">
                <a:latin typeface="Consolas" panose="020B0609020204030204" pitchFamily="49" charset="0"/>
                <a:cs typeface="Consolas" panose="020B0609020204030204" pitchFamily="49" charset="0"/>
              </a:rPr>
              <a:t>#include &lt;string&gt;</a:t>
            </a:r>
          </a:p>
          <a:p>
            <a:pPr marL="800100" lvl="2" indent="0">
              <a:buNone/>
            </a:pPr>
            <a:endParaRPr lang="en-CA" sz="1200" dirty="0" smtClean="0">
              <a:latin typeface="Consolas" panose="020B0609020204030204" pitchFamily="49" charset="0"/>
              <a:cs typeface="Consolas" panose="020B0609020204030204" pitchFamily="49" charset="0"/>
            </a:endParaRPr>
          </a:p>
          <a:p>
            <a:pPr marL="800100" lvl="2" indent="0">
              <a:buNone/>
            </a:pPr>
            <a:r>
              <a:rPr lang="en-CA" sz="1200" dirty="0" smtClean="0">
                <a:solidFill>
                  <a:srgbClr val="0070C0"/>
                </a:solidFill>
                <a:latin typeface="Consolas" panose="020B0609020204030204" pitchFamily="49" charset="0"/>
                <a:cs typeface="Consolas" panose="020B0609020204030204" pitchFamily="49" charset="0"/>
              </a:rPr>
              <a:t>// Function declarations</a:t>
            </a:r>
          </a:p>
          <a:p>
            <a:pPr marL="800100" lvl="2" indent="0">
              <a:buNone/>
            </a:pPr>
            <a:r>
              <a:rPr lang="en-CA" sz="1200" dirty="0" smtClean="0">
                <a:latin typeface="Consolas" panose="020B0609020204030204" pitchFamily="49" charset="0"/>
                <a:cs typeface="Consolas" panose="020B0609020204030204" pitchFamily="49" charset="0"/>
              </a:rPr>
              <a:t>int main();</a:t>
            </a:r>
          </a:p>
          <a:p>
            <a:pPr marL="800100" lvl="2" indent="0">
              <a:buNone/>
            </a:pPr>
            <a:endParaRPr lang="en-CA" sz="1200" dirty="0" smtClean="0">
              <a:latin typeface="Consolas" panose="020B0609020204030204" pitchFamily="49" charset="0"/>
              <a:cs typeface="Consolas" panose="020B0609020204030204" pitchFamily="49" charset="0"/>
            </a:endParaRPr>
          </a:p>
          <a:p>
            <a:pPr marL="800100" lvl="2" indent="0">
              <a:buNone/>
            </a:pPr>
            <a:r>
              <a:rPr lang="en-CA" sz="1200" dirty="0" smtClean="0">
                <a:solidFill>
                  <a:srgbClr val="0070C0"/>
                </a:solidFill>
                <a:latin typeface="Consolas" panose="020B0609020204030204" pitchFamily="49" charset="0"/>
                <a:cs typeface="Consolas" panose="020B0609020204030204" pitchFamily="49" charset="0"/>
              </a:rPr>
              <a:t>// Function definitions</a:t>
            </a:r>
          </a:p>
          <a:p>
            <a:pPr marL="800100" lvl="2" indent="0">
              <a:buNone/>
            </a:pPr>
            <a:endParaRPr lang="en-CA" sz="1200" dirty="0">
              <a:solidFill>
                <a:srgbClr val="0070C0"/>
              </a:solidFill>
              <a:latin typeface="Consolas" panose="020B0609020204030204" pitchFamily="49" charset="0"/>
              <a:cs typeface="Consolas" panose="020B0609020204030204" pitchFamily="49" charset="0"/>
            </a:endParaRPr>
          </a:p>
          <a:p>
            <a:pPr marL="800100" lvl="2" indent="0">
              <a:buNone/>
            </a:pPr>
            <a:r>
              <a:rPr lang="en-CA" sz="1200" dirty="0" smtClean="0">
                <a:solidFill>
                  <a:srgbClr val="0070C0"/>
                </a:solidFill>
                <a:latin typeface="Consolas" panose="020B0609020204030204" pitchFamily="49" charset="0"/>
                <a:cs typeface="Consolas" panose="020B0609020204030204" pitchFamily="49" charset="0"/>
              </a:rPr>
              <a:t>// Ask the user to enter a word and then print that word to the screen</a:t>
            </a:r>
            <a:endParaRPr lang="en-CA" sz="1200" dirty="0">
              <a:solidFill>
                <a:srgbClr val="0070C0"/>
              </a:solidFill>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int main() {</a:t>
            </a:r>
          </a:p>
          <a:p>
            <a:pPr marL="800100" lvl="2" indent="0">
              <a:buNone/>
            </a:pPr>
            <a:r>
              <a:rPr lang="en-CA" sz="1200" dirty="0" smtClean="0">
                <a:latin typeface="Consolas" panose="020B0609020204030204" pitchFamily="49" charset="0"/>
                <a:cs typeface="Consolas" panose="020B0609020204030204" pitchFamily="49" charset="0"/>
              </a:rPr>
              <a:t>    std::string </a:t>
            </a:r>
            <a:r>
              <a:rPr lang="en-CA" sz="1200" dirty="0" err="1" smtClean="0">
                <a:latin typeface="Consolas" panose="020B0609020204030204" pitchFamily="49" charset="0"/>
                <a:cs typeface="Consolas" panose="020B0609020204030204" pitchFamily="49" charset="0"/>
              </a:rPr>
              <a:t>str</a:t>
            </a:r>
            <a:r>
              <a:rPr lang="en-CA" sz="1200" dirty="0" smtClean="0">
                <a:latin typeface="Consolas" panose="020B0609020204030204" pitchFamily="49" charset="0"/>
                <a:cs typeface="Consolas" panose="020B0609020204030204" pitchFamily="49" charset="0"/>
              </a:rPr>
              <a:t>{};</a:t>
            </a:r>
          </a:p>
          <a:p>
            <a:pPr marL="800100" lvl="2" indent="0">
              <a:buNone/>
            </a:pPr>
            <a:endParaRPr lang="en-CA" sz="1200" dirty="0" smtClean="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    std::cout &lt;&lt; "Enter a word: ";</a:t>
            </a:r>
          </a:p>
          <a:p>
            <a:pPr marL="800100" lvl="2" indent="0">
              <a:buNone/>
            </a:pPr>
            <a:r>
              <a:rPr lang="en-CA" sz="1200" dirty="0" smtClean="0">
                <a:latin typeface="Consolas" panose="020B0609020204030204" pitchFamily="49" charset="0"/>
                <a:cs typeface="Consolas" panose="020B0609020204030204" pitchFamily="49" charset="0"/>
              </a:rPr>
              <a:t>    std::</a:t>
            </a:r>
            <a:r>
              <a:rPr lang="en-CA" sz="1200" dirty="0" err="1" smtClean="0">
                <a:latin typeface="Consolas" panose="020B0609020204030204" pitchFamily="49" charset="0"/>
                <a:cs typeface="Consolas" panose="020B0609020204030204" pitchFamily="49" charset="0"/>
              </a:rPr>
              <a:t>cin</a:t>
            </a:r>
            <a:r>
              <a:rPr lang="en-CA" sz="1200" dirty="0" smtClean="0">
                <a:latin typeface="Consolas" panose="020B0609020204030204" pitchFamily="49" charset="0"/>
                <a:cs typeface="Consolas" panose="020B0609020204030204" pitchFamily="49" charset="0"/>
              </a:rPr>
              <a:t> &gt;&gt; </a:t>
            </a:r>
            <a:r>
              <a:rPr lang="en-CA" sz="1200" dirty="0" err="1" smtClean="0">
                <a:latin typeface="Consolas" panose="020B0609020204030204" pitchFamily="49" charset="0"/>
                <a:cs typeface="Consolas" panose="020B0609020204030204" pitchFamily="49" charset="0"/>
              </a:rPr>
              <a:t>str</a:t>
            </a:r>
            <a:r>
              <a:rPr lang="en-CA" sz="1200" dirty="0" smtClean="0">
                <a:latin typeface="Consolas" panose="020B0609020204030204" pitchFamily="49" charset="0"/>
                <a:cs typeface="Consolas" panose="020B0609020204030204" pitchFamily="49" charset="0"/>
              </a:rPr>
              <a:t>;</a:t>
            </a:r>
          </a:p>
          <a:p>
            <a:pPr marL="800100" lvl="2" indent="0">
              <a:buNone/>
            </a:pPr>
            <a:endParaRPr lang="en-CA" sz="1200" dirty="0">
              <a:latin typeface="Consolas" panose="020B0609020204030204" pitchFamily="49" charset="0"/>
              <a:cs typeface="Consolas" panose="020B0609020204030204" pitchFamily="49" charset="0"/>
            </a:endParaRPr>
          </a:p>
          <a:p>
            <a:pPr marL="8001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std::cout &lt;&lt; "You entered the word \"" &lt;&lt; </a:t>
            </a:r>
            <a:r>
              <a:rPr lang="en-CA" sz="1200" dirty="0" err="1" smtClean="0">
                <a:latin typeface="Consolas" panose="020B0609020204030204" pitchFamily="49" charset="0"/>
                <a:cs typeface="Consolas" panose="020B0609020204030204" pitchFamily="49" charset="0"/>
              </a:rPr>
              <a:t>str</a:t>
            </a:r>
            <a:r>
              <a:rPr lang="en-CA" sz="1200" dirty="0" smtClean="0">
                <a:latin typeface="Consolas" panose="020B0609020204030204" pitchFamily="49" charset="0"/>
                <a:cs typeface="Consolas" panose="020B0609020204030204" pitchFamily="49" charset="0"/>
              </a:rPr>
              <a:t> &lt;&lt; "\"."</a:t>
            </a:r>
          </a:p>
          <a:p>
            <a:pPr marL="800100" lvl="2" indent="0">
              <a:buNone/>
            </a:pPr>
            <a:r>
              <a:rPr lang="en-CA" sz="1200" dirty="0" smtClean="0">
                <a:latin typeface="Consolas" panose="020B0609020204030204" pitchFamily="49" charset="0"/>
                <a:cs typeface="Consolas" panose="020B0609020204030204" pitchFamily="49" charset="0"/>
              </a:rPr>
              <a:t>              &lt;&lt; std::endl;</a:t>
            </a:r>
          </a:p>
          <a:p>
            <a:pPr marL="800100" lvl="2" indent="0">
              <a:buNone/>
            </a:pPr>
            <a:endParaRPr lang="en-CA" sz="1200" dirty="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    return 0;</a:t>
            </a:r>
          </a:p>
          <a:p>
            <a:pPr marL="800100" lvl="2" indent="0">
              <a:buNone/>
            </a:pPr>
            <a:r>
              <a:rPr lang="en-CA" sz="1200" dirty="0">
                <a:latin typeface="Consolas" panose="020B0609020204030204" pitchFamily="49" charset="0"/>
                <a:cs typeface="Consolas" panose="020B0609020204030204" pitchFamily="49" charset="0"/>
              </a:rPr>
              <a:t>}</a:t>
            </a:r>
            <a:endParaRPr lang="en-CA" sz="12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955111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Strings</a:t>
            </a:r>
            <a:endParaRPr lang="en-CA" dirty="0"/>
          </a:p>
        </p:txBody>
      </p:sp>
      <p:sp>
        <p:nvSpPr>
          <p:cNvPr id="3" name="Content Placeholder 2"/>
          <p:cNvSpPr>
            <a:spLocks noGrp="1"/>
          </p:cNvSpPr>
          <p:nvPr>
            <p:ph idx="1"/>
          </p:nvPr>
        </p:nvSpPr>
        <p:spPr/>
        <p:txBody>
          <a:bodyPr/>
          <a:lstStyle/>
          <a:p>
            <a:pPr algn="l"/>
            <a:r>
              <a:rPr lang="en-CA" dirty="0" smtClean="0"/>
              <a:t>When asking for a string, </a:t>
            </a:r>
            <a:r>
              <a:rPr lang="en-CA" dirty="0" smtClean="0">
                <a:latin typeface="Consolas" panose="020B0609020204030204" pitchFamily="49" charset="0"/>
                <a:cs typeface="Consolas" panose="020B0609020204030204" pitchFamily="49" charset="0"/>
              </a:rPr>
              <a:t>std::</a:t>
            </a:r>
            <a:r>
              <a:rPr lang="en-CA" dirty="0" err="1" smtClean="0">
                <a:latin typeface="Consolas" panose="020B0609020204030204" pitchFamily="49" charset="0"/>
                <a:cs typeface="Consolas" panose="020B0609020204030204" pitchFamily="49" charset="0"/>
              </a:rPr>
              <a:t>cin</a:t>
            </a:r>
            <a:r>
              <a:rPr lang="en-CA" dirty="0" smtClean="0"/>
              <a:t> will:</a:t>
            </a:r>
          </a:p>
          <a:p>
            <a:pPr lvl="1" algn="l"/>
            <a:r>
              <a:rPr lang="en-CA" dirty="0" smtClean="0"/>
              <a:t>Ignore any leading whitespace characters</a:t>
            </a:r>
          </a:p>
          <a:p>
            <a:pPr lvl="1" algn="l"/>
            <a:r>
              <a:rPr lang="en-CA" dirty="0" smtClean="0"/>
              <a:t>Read in all non-whitespace characters, and</a:t>
            </a:r>
          </a:p>
          <a:p>
            <a:pPr lvl="1" algn="l"/>
            <a:r>
              <a:rPr lang="en-CA" dirty="0" smtClean="0"/>
              <a:t>Stop before the next whitespace character</a:t>
            </a:r>
          </a:p>
          <a:p>
            <a:pPr algn="l"/>
            <a:r>
              <a:rPr lang="en-CA" dirty="0" smtClean="0"/>
              <a:t>Suppose you request a string:</a:t>
            </a:r>
          </a:p>
          <a:p>
            <a:pPr marL="0" indent="0" algn="l">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std::</a:t>
            </a:r>
            <a:r>
              <a:rPr lang="en-CA" dirty="0" err="1">
                <a:latin typeface="Consolas" panose="020B0609020204030204" pitchFamily="49" charset="0"/>
                <a:cs typeface="Consolas" panose="020B0609020204030204" pitchFamily="49" charset="0"/>
              </a:rPr>
              <a:t>cin</a:t>
            </a:r>
            <a:r>
              <a:rPr lang="en-CA" dirty="0">
                <a:latin typeface="Consolas" panose="020B0609020204030204" pitchFamily="49" charset="0"/>
                <a:cs typeface="Consolas" panose="020B0609020204030204" pitchFamily="49" charset="0"/>
              </a:rPr>
              <a:t> &gt;&gt; </a:t>
            </a:r>
            <a:r>
              <a:rPr lang="en-CA" dirty="0" err="1">
                <a:solidFill>
                  <a:srgbClr val="FF0000"/>
                </a:solidFill>
                <a:latin typeface="Consolas" panose="020B0609020204030204" pitchFamily="49" charset="0"/>
                <a:cs typeface="Consolas" panose="020B0609020204030204" pitchFamily="49" charset="0"/>
              </a:rPr>
              <a:t>str</a:t>
            </a:r>
            <a:r>
              <a:rPr lang="en-CA" dirty="0">
                <a:latin typeface="Consolas" panose="020B0609020204030204" pitchFamily="49" charset="0"/>
                <a:cs typeface="Consolas" panose="020B0609020204030204" pitchFamily="49" charset="0"/>
              </a:rPr>
              <a:t>;</a:t>
            </a:r>
          </a:p>
          <a:p>
            <a:pPr marL="0" indent="0" algn="l">
              <a:buNone/>
            </a:pPr>
            <a:r>
              <a:rPr lang="en-CA" dirty="0" smtClean="0"/>
              <a:t>      and the user enters this line:</a:t>
            </a:r>
          </a:p>
          <a:p>
            <a:pPr marL="0" indent="0" algn="l">
              <a:buNone/>
            </a:pPr>
            <a:endParaRPr lang="en-CA" dirty="0"/>
          </a:p>
          <a:p>
            <a:pPr marL="0" indent="0" algn="l">
              <a:buNone/>
            </a:pPr>
            <a:endParaRPr lang="en-CA" dirty="0" smtClean="0"/>
          </a:p>
          <a:p>
            <a:pPr algn="l"/>
            <a:r>
              <a:rPr lang="en-CA" dirty="0" smtClean="0"/>
              <a:t>The string </a:t>
            </a:r>
            <a:r>
              <a:rPr lang="en-CA" dirty="0" err="1" smtClean="0">
                <a:solidFill>
                  <a:srgbClr val="FF0000"/>
                </a:solidFill>
                <a:latin typeface="Consolas" panose="020B0609020204030204" pitchFamily="49" charset="0"/>
                <a:cs typeface="Consolas" panose="020B0609020204030204" pitchFamily="49" charset="0"/>
              </a:rPr>
              <a:t>str</a:t>
            </a:r>
            <a:r>
              <a:rPr lang="en-CA" dirty="0" smtClean="0"/>
              <a:t> is assigned the string "Hello" and the stream is now:</a:t>
            </a:r>
          </a:p>
        </p:txBody>
      </p:sp>
      <p:graphicFrame>
        <p:nvGraphicFramePr>
          <p:cNvPr id="4" name="Table 3"/>
          <p:cNvGraphicFramePr>
            <a:graphicFrameLocks noGrp="1"/>
          </p:cNvGraphicFramePr>
          <p:nvPr>
            <p:extLst>
              <p:ext uri="{D42A27DB-BD31-4B8C-83A1-F6EECF244321}">
                <p14:modId xmlns:p14="http://schemas.microsoft.com/office/powerpoint/2010/main" val="2252681722"/>
              </p:ext>
            </p:extLst>
          </p:nvPr>
        </p:nvGraphicFramePr>
        <p:xfrm>
          <a:off x="1500333" y="4138280"/>
          <a:ext cx="6600059" cy="370840"/>
        </p:xfrm>
        <a:graphic>
          <a:graphicData uri="http://schemas.openxmlformats.org/drawingml/2006/table">
            <a:tbl>
              <a:tblPr firstRow="1" bandRow="1">
                <a:tableStyleId>{2D5ABB26-0587-4C30-8999-92F81FD0307C}</a:tableStyleId>
              </a:tblPr>
              <a:tblGrid>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573449"/>
              </a:tblGrid>
              <a:tr h="370840">
                <a:tc>
                  <a:txBody>
                    <a:bodyPr/>
                    <a:lstStyle/>
                    <a:p>
                      <a:r>
                        <a:rPr lang="en-CA" dirty="0" smtClean="0">
                          <a:latin typeface="Consolas" panose="020B0609020204030204" pitchFamily="49" charset="0"/>
                          <a:cs typeface="Consolas" panose="020B0609020204030204" pitchFamily="49" charset="0"/>
                        </a:rPr>
                        <a:t>H</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smtClean="0">
                          <a:ln>
                            <a:noFill/>
                          </a:ln>
                          <a:solidFill>
                            <a:prstClr val="black"/>
                          </a:solidFill>
                          <a:effectLst/>
                          <a:uLnTx/>
                          <a:uFillTx/>
                          <a:latin typeface="Consolas" panose="020B0609020204030204" pitchFamily="49" charset="0"/>
                          <a:ea typeface="+mn-ea"/>
                          <a:cs typeface="Consolas" panose="020B0609020204030204" pitchFamily="49" charset="0"/>
                        </a:rPr>
                        <a:t>l</a:t>
                      </a:r>
                      <a:endParaRPr kumimoji="0" lang="en-CA" sz="1800" b="0" i="0" u="none" strike="noStrike" kern="1200" cap="none" spc="0" normalizeH="0" baseline="0" noProof="0" dirty="0">
                        <a:ln>
                          <a:noFill/>
                        </a:ln>
                        <a:solidFill>
                          <a:prstClr val="black"/>
                        </a:solidFill>
                        <a:effectLst/>
                        <a:uLnTx/>
                        <a:uFillTx/>
                        <a:latin typeface="Consolas" panose="020B0609020204030204" pitchFamily="49" charset="0"/>
                        <a:ea typeface="+mn-ea"/>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l</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o</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w</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o</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l</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d</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  ·  ·</a:t>
                      </a:r>
                      <a:endParaRPr lang="en-CA"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69740407"/>
              </p:ext>
            </p:extLst>
          </p:nvPr>
        </p:nvGraphicFramePr>
        <p:xfrm>
          <a:off x="1500333" y="5301208"/>
          <a:ext cx="6600059" cy="370840"/>
        </p:xfrm>
        <a:graphic>
          <a:graphicData uri="http://schemas.openxmlformats.org/drawingml/2006/table">
            <a:tbl>
              <a:tblPr firstRow="1" bandRow="1">
                <a:tableStyleId>{2D5ABB26-0587-4C30-8999-92F81FD0307C}</a:tableStyleId>
              </a:tblPr>
              <a:tblGrid>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573449"/>
              </a:tblGrid>
              <a:tr h="370840">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w</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o</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l</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d</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  ·  ·</a:t>
                      </a:r>
                      <a:endParaRPr lang="en-CA"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63239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that one way to request data is through </a:t>
            </a:r>
            <a:r>
              <a:rPr lang="en-CA" dirty="0" smtClean="0">
                <a:latin typeface="Consolas" panose="020B0609020204030204" pitchFamily="49" charset="0"/>
                <a:cs typeface="Consolas" panose="020B0609020204030204" pitchFamily="49" charset="0"/>
              </a:rPr>
              <a:t>std::</a:t>
            </a:r>
            <a:r>
              <a:rPr lang="en-CA" dirty="0" err="1" smtClean="0">
                <a:latin typeface="Consolas" panose="020B0609020204030204" pitchFamily="49" charset="0"/>
                <a:cs typeface="Consolas" panose="020B0609020204030204" pitchFamily="49" charset="0"/>
              </a:rPr>
              <a:t>cin</a:t>
            </a:r>
            <a:endParaRPr lang="en-CA" dirty="0" smtClean="0">
              <a:latin typeface="Consolas" panose="020B0609020204030204" pitchFamily="49" charset="0"/>
              <a:cs typeface="Consolas" panose="020B0609020204030204" pitchFamily="49" charset="0"/>
            </a:endParaRPr>
          </a:p>
          <a:p>
            <a:pPr lvl="1"/>
            <a:r>
              <a:rPr lang="en-CA" dirty="0" smtClean="0"/>
              <a:t>Are aware of input and output streams</a:t>
            </a:r>
            <a:endParaRPr lang="en-CA" dirty="0" smtClean="0"/>
          </a:p>
          <a:p>
            <a:pPr lvl="1"/>
            <a:r>
              <a:rPr lang="en-CA" dirty="0" smtClean="0"/>
              <a:t>Know </a:t>
            </a:r>
            <a:r>
              <a:rPr lang="en-CA" dirty="0" smtClean="0"/>
              <a:t>how to request the primitive datatypes from the user</a:t>
            </a:r>
          </a:p>
          <a:p>
            <a:pPr lvl="2"/>
            <a:r>
              <a:rPr lang="en-CA" dirty="0" smtClean="0"/>
              <a:t>Whitespace is ignored</a:t>
            </a:r>
          </a:p>
          <a:p>
            <a:pPr lvl="2"/>
            <a:r>
              <a:rPr lang="en-CA" dirty="0" smtClean="0"/>
              <a:t>Only characters that can be interpreted are</a:t>
            </a:r>
          </a:p>
          <a:p>
            <a:pPr lvl="1"/>
            <a:r>
              <a:rPr lang="en-CA" dirty="0" smtClean="0"/>
              <a:t>Are aware of the </a:t>
            </a:r>
            <a:r>
              <a:rPr lang="en-CA" dirty="0" smtClean="0">
                <a:latin typeface="Consolas" panose="020B0609020204030204" pitchFamily="49" charset="0"/>
                <a:cs typeface="Consolas" panose="020B0609020204030204" pitchFamily="49" charset="0"/>
              </a:rPr>
              <a:t>std::string</a:t>
            </a:r>
            <a:r>
              <a:rPr lang="en-CA" dirty="0" smtClean="0"/>
              <a:t> class and the standard string library</a:t>
            </a:r>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Learn how to request data from the console</a:t>
            </a:r>
          </a:p>
          <a:p>
            <a:pPr lvl="1"/>
            <a:r>
              <a:rPr lang="en-CA" dirty="0" smtClean="0"/>
              <a:t>Introduce streams and review whitespace</a:t>
            </a:r>
          </a:p>
          <a:p>
            <a:pPr lvl="1"/>
            <a:r>
              <a:rPr lang="en-CA" dirty="0" smtClean="0"/>
              <a:t>Look at entering characters, integers, floating-point numbers and Boolean types</a:t>
            </a:r>
          </a:p>
          <a:p>
            <a:pPr lvl="1"/>
            <a:r>
              <a:rPr lang="en-CA" dirty="0" smtClean="0"/>
              <a:t>Introduce the string class</a:t>
            </a:r>
          </a:p>
          <a:p>
            <a:pPr lvl="1"/>
            <a:r>
              <a:rPr lang="en-CA" dirty="0" smtClean="0"/>
              <a:t>See how to read in strings</a:t>
            </a:r>
          </a:p>
          <a:p>
            <a:pPr lvl="1"/>
            <a:endParaRPr lang="en-CA" dirty="0" smtClean="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Background</a:t>
            </a:r>
            <a:endParaRPr lang="en-CA" dirty="0"/>
          </a:p>
        </p:txBody>
      </p:sp>
      <p:sp>
        <p:nvSpPr>
          <p:cNvPr id="3" name="Content Placeholder 2"/>
          <p:cNvSpPr>
            <a:spLocks noGrp="1"/>
          </p:cNvSpPr>
          <p:nvPr>
            <p:ph idx="1"/>
          </p:nvPr>
        </p:nvSpPr>
        <p:spPr/>
        <p:txBody>
          <a:bodyPr/>
          <a:lstStyle/>
          <a:p>
            <a:r>
              <a:rPr lang="en-CA" dirty="0" smtClean="0"/>
              <a:t>Previously, we’ve seen how we can print data to the screen:</a:t>
            </a:r>
          </a:p>
          <a:p>
            <a:pPr marL="0" indent="0">
              <a:buNone/>
            </a:pPr>
            <a:r>
              <a:rPr lang="en-CA" dirty="0" smtClean="0">
                <a:latin typeface="Consolas" panose="020B0609020204030204" pitchFamily="49" charset="0"/>
                <a:cs typeface="Consolas" panose="020B0609020204030204" pitchFamily="49" charset="0"/>
              </a:rPr>
              <a:t>     std::cout &lt;&lt; "Hi " &lt;&lt; 3 &lt;&lt; ',' &lt;&lt; 3.14 &lt;&lt; std::endl;</a:t>
            </a:r>
            <a:endParaRPr lang="en-CA" dirty="0">
              <a:latin typeface="Consolas" panose="020B0609020204030204" pitchFamily="49" charset="0"/>
              <a:cs typeface="Consolas" panose="020B0609020204030204" pitchFamily="49" charset="0"/>
            </a:endParaRPr>
          </a:p>
          <a:p>
            <a:endParaRPr lang="en-CA" dirty="0" smtClean="0"/>
          </a:p>
          <a:p>
            <a:r>
              <a:rPr lang="en-CA" dirty="0" smtClean="0"/>
              <a:t>How do we get data from the keyboard?</a:t>
            </a:r>
          </a:p>
          <a:p>
            <a:pPr lvl="1" algn="l"/>
            <a:r>
              <a:rPr lang="en-CA" dirty="0" smtClean="0"/>
              <a:t>Previously, a console was often a single unit</a:t>
            </a:r>
            <a:br>
              <a:rPr lang="en-CA" dirty="0" smtClean="0"/>
            </a:br>
            <a:r>
              <a:rPr lang="en-CA" dirty="0" smtClean="0"/>
              <a:t>consisting of both a keyboard and screen</a:t>
            </a:r>
          </a:p>
          <a:p>
            <a:pPr lvl="1" algn="l"/>
            <a:r>
              <a:rPr lang="en-CA" i="1" dirty="0" smtClean="0"/>
              <a:t>Console input</a:t>
            </a:r>
            <a:r>
              <a:rPr lang="en-CA" dirty="0" smtClean="0"/>
              <a:t> is from the keyboard</a:t>
            </a:r>
          </a:p>
          <a:p>
            <a:pPr lvl="1" algn="l"/>
            <a:r>
              <a:rPr lang="en-CA" i="1" dirty="0" smtClean="0"/>
              <a:t>Console output </a:t>
            </a:r>
            <a:r>
              <a:rPr lang="en-CA" dirty="0" smtClean="0"/>
              <a:t>is to the screen</a:t>
            </a:r>
            <a:endParaRPr lang="en-CA" i="1" dirty="0" smtClean="0"/>
          </a:p>
          <a:p>
            <a:endParaRPr lang="en-CA" dirty="0"/>
          </a:p>
        </p:txBody>
      </p:sp>
      <p:pic>
        <p:nvPicPr>
          <p:cNvPr id="10242" name="Picture 2" descr="https://upload.wikimedia.org/wikipedia/commons/thumb/9/99/DEC_VT100_terminal.jpg/800px-DEC_VT100_term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386" y="2852936"/>
            <a:ext cx="2671614" cy="23678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08304" y="5229200"/>
            <a:ext cx="1257075" cy="338554"/>
          </a:xfrm>
          <a:prstGeom prst="rect">
            <a:avLst/>
          </a:prstGeom>
          <a:noFill/>
        </p:spPr>
        <p:txBody>
          <a:bodyPr wrap="none" rtlCol="0">
            <a:spAutoFit/>
          </a:bodyPr>
          <a:lstStyle/>
          <a:p>
            <a:r>
              <a:rPr lang="en-CA" sz="1600" dirty="0" smtClean="0">
                <a:solidFill>
                  <a:schemeClr val="tx1">
                    <a:lumMod val="50000"/>
                    <a:lumOff val="50000"/>
                  </a:schemeClr>
                </a:solidFill>
                <a:latin typeface="Georgia" panose="02040502050405020303" pitchFamily="18" charset="0"/>
              </a:rPr>
              <a:t>Jason Scott</a:t>
            </a:r>
            <a:endParaRPr lang="en-CA" sz="1600" dirty="0">
              <a:solidFill>
                <a:schemeClr val="tx1">
                  <a:lumMod val="50000"/>
                  <a:lumOff val="50000"/>
                </a:schemeClr>
              </a:solidFill>
              <a:latin typeface="Georgia" panose="02040502050405020303" pitchFamily="18" charset="0"/>
            </a:endParaRPr>
          </a:p>
        </p:txBody>
      </p:sp>
    </p:spTree>
    <p:extLst>
      <p:ext uri="{BB962C8B-B14F-4D97-AF65-F5344CB8AC3E}">
        <p14:creationId xmlns:p14="http://schemas.microsoft.com/office/powerpoint/2010/main" val="2328576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Background</a:t>
            </a:r>
            <a:endParaRPr lang="en-CA" dirty="0"/>
          </a:p>
        </p:txBody>
      </p:sp>
      <p:sp>
        <p:nvSpPr>
          <p:cNvPr id="3" name="Content Placeholder 2"/>
          <p:cNvSpPr>
            <a:spLocks noGrp="1"/>
          </p:cNvSpPr>
          <p:nvPr>
            <p:ph idx="1"/>
          </p:nvPr>
        </p:nvSpPr>
        <p:spPr/>
        <p:txBody>
          <a:bodyPr/>
          <a:lstStyle/>
          <a:p>
            <a:r>
              <a:rPr lang="en-CA" dirty="0" smtClean="0"/>
              <a:t>The </a:t>
            </a:r>
            <a:r>
              <a:rPr lang="en-CA" dirty="0" smtClean="0">
                <a:latin typeface="Consolas" panose="020B0609020204030204" pitchFamily="49" charset="0"/>
                <a:cs typeface="Consolas" panose="020B0609020204030204" pitchFamily="49" charset="0"/>
              </a:rPr>
              <a:t>&lt;&lt;</a:t>
            </a:r>
            <a:r>
              <a:rPr lang="en-CA" dirty="0" smtClean="0"/>
              <a:t> operator appears to be </a:t>
            </a:r>
            <a:r>
              <a:rPr lang="en-CA" i="1" dirty="0" smtClean="0"/>
              <a:t>directing </a:t>
            </a:r>
            <a:r>
              <a:rPr lang="en-CA" dirty="0" smtClean="0"/>
              <a:t>data to the console output:</a:t>
            </a:r>
          </a:p>
          <a:p>
            <a:pPr marL="0" indent="0">
              <a:buNone/>
            </a:pPr>
            <a:r>
              <a:rPr lang="en-CA" dirty="0" smtClean="0">
                <a:latin typeface="Consolas" panose="020B0609020204030204" pitchFamily="49" charset="0"/>
                <a:cs typeface="Consolas" panose="020B0609020204030204" pitchFamily="49" charset="0"/>
              </a:rPr>
              <a:t>     std::cout &lt;&lt; "Hi " &lt;&lt; 3 &lt;&lt; ',' &lt;&lt; 3.14 &lt;&lt; std::endl;</a:t>
            </a:r>
            <a:endParaRPr lang="en-CA" dirty="0">
              <a:latin typeface="Consolas" panose="020B0609020204030204" pitchFamily="49" charset="0"/>
              <a:cs typeface="Consolas" panose="020B0609020204030204" pitchFamily="49" charset="0"/>
            </a:endParaRPr>
          </a:p>
          <a:p>
            <a:endParaRPr lang="en-CA" dirty="0" smtClean="0"/>
          </a:p>
          <a:p>
            <a:r>
              <a:rPr lang="en-CA" dirty="0" smtClean="0"/>
              <a:t>To request data from the keyboard, we use </a:t>
            </a:r>
            <a:r>
              <a:rPr lang="en-CA" dirty="0" smtClean="0">
                <a:latin typeface="Consolas" panose="020B0609020204030204" pitchFamily="49" charset="0"/>
                <a:cs typeface="Consolas" panose="020B0609020204030204" pitchFamily="49" charset="0"/>
              </a:rPr>
              <a:t>std::</a:t>
            </a:r>
            <a:r>
              <a:rPr lang="en-CA" dirty="0" err="1" smtClean="0">
                <a:latin typeface="Consolas" panose="020B0609020204030204" pitchFamily="49" charset="0"/>
                <a:cs typeface="Consolas" panose="020B0609020204030204" pitchFamily="49" charset="0"/>
              </a:rPr>
              <a:t>cin</a:t>
            </a:r>
            <a:endParaRPr lang="en-CA" dirty="0" smtClean="0">
              <a:latin typeface="Consolas" panose="020B0609020204030204" pitchFamily="49" charset="0"/>
              <a:cs typeface="Consolas" panose="020B0609020204030204" pitchFamily="49" charset="0"/>
            </a:endParaRPr>
          </a:p>
          <a:p>
            <a:pPr algn="l"/>
            <a:r>
              <a:rPr lang="en-CA" dirty="0" smtClean="0"/>
              <a:t>Any data received from the console must be temporarily stored</a:t>
            </a:r>
          </a:p>
          <a:p>
            <a:pPr lvl="1" algn="l"/>
            <a:r>
              <a:rPr lang="en-CA" dirty="0" smtClean="0"/>
              <a:t>We will use local variables</a:t>
            </a:r>
          </a:p>
          <a:p>
            <a:pPr lvl="1" algn="l"/>
            <a:endParaRPr lang="en-CA" i="1" dirty="0"/>
          </a:p>
          <a:p>
            <a:r>
              <a:rPr lang="en-CA" dirty="0"/>
              <a:t>The </a:t>
            </a:r>
            <a:r>
              <a:rPr lang="en-CA" dirty="0">
                <a:latin typeface="Consolas" panose="020B0609020204030204" pitchFamily="49" charset="0"/>
                <a:cs typeface="Consolas" panose="020B0609020204030204" pitchFamily="49" charset="0"/>
              </a:rPr>
              <a:t>&gt;&gt;</a:t>
            </a:r>
            <a:r>
              <a:rPr lang="en-CA" dirty="0"/>
              <a:t> operator appears to be </a:t>
            </a:r>
            <a:r>
              <a:rPr lang="en-CA" i="1" dirty="0"/>
              <a:t>directing </a:t>
            </a:r>
            <a:r>
              <a:rPr lang="en-CA" dirty="0"/>
              <a:t>data from the console to the variable:</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i="1" dirty="0" smtClean="0">
                <a:latin typeface="Consolas" panose="020B0609020204030204" pitchFamily="49" charset="0"/>
                <a:cs typeface="Consolas" panose="020B0609020204030204" pitchFamily="49" charset="0"/>
              </a:rPr>
              <a:t>typename </a:t>
            </a:r>
            <a:r>
              <a:rPr lang="en-CA" dirty="0" smtClean="0">
                <a:latin typeface="Consolas" panose="020B0609020204030204" pitchFamily="49" charset="0"/>
                <a:cs typeface="Consolas" panose="020B0609020204030204" pitchFamily="49" charset="0"/>
              </a:rPr>
              <a:t>x{};   // Use default value, just in case</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cin</a:t>
            </a:r>
            <a:r>
              <a:rPr lang="en-CA" dirty="0">
                <a:latin typeface="Consolas" panose="020B0609020204030204" pitchFamily="49" charset="0"/>
                <a:cs typeface="Consolas" panose="020B0609020204030204" pitchFamily="49" charset="0"/>
              </a:rPr>
              <a:t> &gt;&gt; x;</a:t>
            </a:r>
          </a:p>
          <a:p>
            <a:pPr marL="457200" lvl="1" indent="0" algn="l">
              <a:buNone/>
            </a:pPr>
            <a:endParaRPr lang="en-CA" i="1" dirty="0" smtClean="0"/>
          </a:p>
          <a:p>
            <a:endParaRPr lang="en-CA" dirty="0"/>
          </a:p>
        </p:txBody>
      </p:sp>
    </p:spTree>
    <p:extLst>
      <p:ext uri="{BB962C8B-B14F-4D97-AF65-F5344CB8AC3E}">
        <p14:creationId xmlns:p14="http://schemas.microsoft.com/office/powerpoint/2010/main" val="286369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Background</a:t>
            </a:r>
            <a:endParaRPr lang="en-CA" dirty="0"/>
          </a:p>
        </p:txBody>
      </p:sp>
      <p:sp>
        <p:nvSpPr>
          <p:cNvPr id="3" name="Content Placeholder 2"/>
          <p:cNvSpPr>
            <a:spLocks noGrp="1"/>
          </p:cNvSpPr>
          <p:nvPr>
            <p:ph idx="1"/>
          </p:nvPr>
        </p:nvSpPr>
        <p:spPr>
          <a:xfrm>
            <a:off x="457200" y="1600200"/>
            <a:ext cx="8507288" cy="4525963"/>
          </a:xfrm>
        </p:spPr>
        <p:txBody>
          <a:bodyPr/>
          <a:lstStyle/>
          <a:p>
            <a:r>
              <a:rPr lang="en-CA" dirty="0" smtClean="0"/>
              <a:t>For example:</a:t>
            </a:r>
          </a:p>
          <a:p>
            <a:pPr marL="400050" lvl="1" indent="0">
              <a:buNone/>
            </a:pPr>
            <a:r>
              <a:rPr lang="en-CA" dirty="0" smtClean="0">
                <a:latin typeface="Consolas" panose="020B0609020204030204" pitchFamily="49" charset="0"/>
                <a:cs typeface="Consolas" panose="020B0609020204030204" pitchFamily="49" charset="0"/>
              </a:rPr>
              <a:t>int main() {</a:t>
            </a:r>
          </a:p>
          <a:p>
            <a:pPr marL="40005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int m{};</a:t>
            </a:r>
          </a:p>
          <a:p>
            <a:pPr marL="40005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std::cout &lt;&lt; "Enter an integer: ";</a:t>
            </a:r>
          </a:p>
          <a:p>
            <a:pPr marL="40005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std::</a:t>
            </a:r>
            <a:r>
              <a:rPr lang="en-CA" dirty="0" err="1" smtClean="0">
                <a:latin typeface="Consolas" panose="020B0609020204030204" pitchFamily="49" charset="0"/>
                <a:cs typeface="Consolas" panose="020B0609020204030204" pitchFamily="49" charset="0"/>
              </a:rPr>
              <a:t>cin</a:t>
            </a:r>
            <a:r>
              <a:rPr lang="en-CA" dirty="0" smtClean="0">
                <a:latin typeface="Consolas" panose="020B0609020204030204" pitchFamily="49" charset="0"/>
                <a:cs typeface="Consolas" panose="020B0609020204030204" pitchFamily="49" charset="0"/>
              </a:rPr>
              <a:t> &gt;&gt; m;</a:t>
            </a:r>
          </a:p>
          <a:p>
            <a:pPr marL="400050" lvl="1" indent="0">
              <a:buNone/>
            </a:pPr>
            <a:endParaRPr lang="en-CA" dirty="0">
              <a:latin typeface="Consolas" panose="020B0609020204030204" pitchFamily="49" charset="0"/>
              <a:cs typeface="Consolas" panose="020B0609020204030204" pitchFamily="49" charset="0"/>
            </a:endParaRPr>
          </a:p>
          <a:p>
            <a:pPr marL="400050" lvl="1" indent="0">
              <a:buNone/>
            </a:pPr>
            <a:r>
              <a:rPr lang="en-CA" dirty="0" smtClean="0">
                <a:latin typeface="Consolas" panose="020B0609020204030204" pitchFamily="49" charset="0"/>
                <a:cs typeface="Consolas" panose="020B0609020204030204" pitchFamily="49" charset="0"/>
              </a:rPr>
              <a:t>    if ( m &lt; 0 ) {</a:t>
            </a:r>
          </a:p>
          <a:p>
            <a:pPr marL="40005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std::cout &lt;&lt; m &lt;&lt; " is less than 0." &lt;&lt; std::endl;</a:t>
            </a:r>
          </a:p>
          <a:p>
            <a:pPr marL="40005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else if ( m == 0 ) {</a:t>
            </a:r>
          </a:p>
          <a:p>
            <a:pPr marL="400050" lvl="1" indent="0">
              <a:buNone/>
            </a:pPr>
            <a:r>
              <a:rPr lang="en-CA" dirty="0">
                <a:latin typeface="Consolas" panose="020B0609020204030204" pitchFamily="49" charset="0"/>
                <a:cs typeface="Consolas" panose="020B0609020204030204" pitchFamily="49" charset="0"/>
              </a:rPr>
              <a:t>        std::cout &lt;&lt; </a:t>
            </a:r>
            <a:r>
              <a:rPr lang="en-CA" dirty="0" smtClean="0">
                <a:latin typeface="Consolas" panose="020B0609020204030204" pitchFamily="49" charset="0"/>
                <a:cs typeface="Consolas" panose="020B0609020204030204" pitchFamily="49" charset="0"/>
              </a:rPr>
              <a:t>"You entered 0." </a:t>
            </a:r>
            <a:r>
              <a:rPr lang="en-CA" dirty="0">
                <a:latin typeface="Consolas" panose="020B0609020204030204" pitchFamily="49" charset="0"/>
                <a:cs typeface="Consolas" panose="020B0609020204030204" pitchFamily="49" charset="0"/>
              </a:rPr>
              <a:t>&lt;&lt; std::endl</a:t>
            </a:r>
            <a:r>
              <a:rPr lang="en-CA" dirty="0" smtClean="0">
                <a:latin typeface="Consolas" panose="020B0609020204030204" pitchFamily="49" charset="0"/>
                <a:cs typeface="Consolas" panose="020B0609020204030204" pitchFamily="49" charset="0"/>
              </a:rPr>
              <a:t>;</a:t>
            </a:r>
          </a:p>
          <a:p>
            <a:pPr marL="40005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else {</a:t>
            </a:r>
          </a:p>
          <a:p>
            <a:pPr marL="40005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std::cout &lt;&lt; m &lt;&lt; " is </a:t>
            </a:r>
            <a:r>
              <a:rPr lang="en-CA" dirty="0" smtClean="0">
                <a:latin typeface="Consolas" panose="020B0609020204030204" pitchFamily="49" charset="0"/>
                <a:cs typeface="Consolas" panose="020B0609020204030204" pitchFamily="49" charset="0"/>
              </a:rPr>
              <a:t>greater </a:t>
            </a:r>
            <a:r>
              <a:rPr lang="en-CA" dirty="0">
                <a:latin typeface="Consolas" panose="020B0609020204030204" pitchFamily="49" charset="0"/>
                <a:cs typeface="Consolas" panose="020B0609020204030204" pitchFamily="49" charset="0"/>
              </a:rPr>
              <a:t>than </a:t>
            </a:r>
            <a:r>
              <a:rPr lang="en-CA" dirty="0" smtClean="0">
                <a:latin typeface="Consolas" panose="020B0609020204030204" pitchFamily="49" charset="0"/>
                <a:cs typeface="Consolas" panose="020B0609020204030204" pitchFamily="49" charset="0"/>
              </a:rPr>
              <a:t>0." </a:t>
            </a:r>
            <a:r>
              <a:rPr lang="en-CA" dirty="0">
                <a:latin typeface="Consolas" panose="020B0609020204030204" pitchFamily="49" charset="0"/>
                <a:cs typeface="Consolas" panose="020B0609020204030204" pitchFamily="49" charset="0"/>
              </a:rPr>
              <a:t>&lt;&lt; std::endl;</a:t>
            </a:r>
          </a:p>
          <a:p>
            <a:pPr marL="40005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p>
          <a:p>
            <a:pPr marL="400050" lvl="1" indent="0">
              <a:buNone/>
            </a:pPr>
            <a:r>
              <a:rPr lang="en-CA" dirty="0">
                <a:latin typeface="Consolas" panose="020B0609020204030204" pitchFamily="49" charset="0"/>
                <a:cs typeface="Consolas" panose="020B0609020204030204" pitchFamily="49" charset="0"/>
              </a:rPr>
              <a:t>}</a:t>
            </a:r>
            <a:endParaRPr lang="en-CA" dirty="0" smtClean="0">
              <a:latin typeface="Consolas" panose="020B0609020204030204" pitchFamily="49" charset="0"/>
              <a:cs typeface="Consolas" panose="020B0609020204030204" pitchFamily="49" charset="0"/>
            </a:endParaRPr>
          </a:p>
          <a:p>
            <a:endParaRPr lang="en-CA" dirty="0"/>
          </a:p>
        </p:txBody>
      </p:sp>
    </p:spTree>
    <p:extLst>
      <p:ext uri="{BB962C8B-B14F-4D97-AF65-F5344CB8AC3E}">
        <p14:creationId xmlns:p14="http://schemas.microsoft.com/office/powerpoint/2010/main" val="1868705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Background</a:t>
            </a:r>
            <a:endParaRPr lang="en-CA" dirty="0"/>
          </a:p>
        </p:txBody>
      </p:sp>
      <p:sp>
        <p:nvSpPr>
          <p:cNvPr id="3" name="Content Placeholder 2"/>
          <p:cNvSpPr>
            <a:spLocks noGrp="1"/>
          </p:cNvSpPr>
          <p:nvPr>
            <p:ph idx="1"/>
          </p:nvPr>
        </p:nvSpPr>
        <p:spPr>
          <a:xfrm>
            <a:off x="457200" y="1600200"/>
            <a:ext cx="8507288" cy="4525963"/>
          </a:xfrm>
        </p:spPr>
        <p:txBody>
          <a:bodyPr/>
          <a:lstStyle/>
          <a:p>
            <a:r>
              <a:rPr lang="en-CA" dirty="0" smtClean="0"/>
              <a:t>Try it yourself:</a:t>
            </a:r>
          </a:p>
          <a:p>
            <a:pPr marL="400050" lvl="1" indent="0">
              <a:buNone/>
            </a:pPr>
            <a:r>
              <a:rPr lang="en-CA" sz="1200" dirty="0" smtClean="0">
                <a:latin typeface="Consolas" panose="020B0609020204030204" pitchFamily="49" charset="0"/>
                <a:cs typeface="Consolas" panose="020B0609020204030204" pitchFamily="49" charset="0"/>
              </a:rPr>
              <a:t>#include &lt;iostream&gt;</a:t>
            </a:r>
          </a:p>
          <a:p>
            <a:pPr marL="400050" lvl="1" indent="0">
              <a:buNone/>
            </a:pPr>
            <a:endParaRPr lang="en-CA" sz="1200" dirty="0" smtClean="0">
              <a:latin typeface="Consolas" panose="020B0609020204030204" pitchFamily="49" charset="0"/>
              <a:cs typeface="Consolas" panose="020B0609020204030204" pitchFamily="49" charset="0"/>
            </a:endParaRPr>
          </a:p>
          <a:p>
            <a:pPr marL="400050" lvl="1" indent="0">
              <a:buNone/>
            </a:pPr>
            <a:r>
              <a:rPr lang="en-CA" sz="1200" dirty="0" smtClean="0">
                <a:solidFill>
                  <a:srgbClr val="0070C0"/>
                </a:solidFill>
                <a:latin typeface="Consolas" panose="020B0609020204030204" pitchFamily="49" charset="0"/>
                <a:cs typeface="Consolas" panose="020B0609020204030204" pitchFamily="49" charset="0"/>
              </a:rPr>
              <a:t>// Function declarations</a:t>
            </a:r>
            <a:endParaRPr lang="en-CA" sz="1200" dirty="0">
              <a:solidFill>
                <a:srgbClr val="0070C0"/>
              </a:solidFill>
              <a:latin typeface="Consolas" panose="020B0609020204030204" pitchFamily="49" charset="0"/>
              <a:cs typeface="Consolas" panose="020B0609020204030204" pitchFamily="49" charset="0"/>
            </a:endParaRPr>
          </a:p>
          <a:p>
            <a:pPr marL="400050" lvl="1" indent="0">
              <a:buNone/>
            </a:pPr>
            <a:r>
              <a:rPr lang="en-CA" sz="1200" dirty="0" smtClean="0">
                <a:latin typeface="Consolas" panose="020B0609020204030204" pitchFamily="49" charset="0"/>
                <a:cs typeface="Consolas" panose="020B0609020204030204" pitchFamily="49" charset="0"/>
              </a:rPr>
              <a:t>int main();</a:t>
            </a:r>
          </a:p>
          <a:p>
            <a:pPr marL="400050" lvl="1" indent="0">
              <a:buNone/>
            </a:pPr>
            <a:endParaRPr lang="en-CA" sz="1200" dirty="0" smtClean="0">
              <a:latin typeface="Consolas" panose="020B0609020204030204" pitchFamily="49" charset="0"/>
              <a:cs typeface="Consolas" panose="020B0609020204030204" pitchFamily="49" charset="0"/>
            </a:endParaRPr>
          </a:p>
          <a:p>
            <a:pPr marL="400050" lvl="1" indent="0">
              <a:buNone/>
            </a:pPr>
            <a:r>
              <a:rPr lang="en-CA" sz="1200" dirty="0" smtClean="0">
                <a:solidFill>
                  <a:srgbClr val="0070C0"/>
                </a:solidFill>
                <a:latin typeface="Consolas" panose="020B0609020204030204" pitchFamily="49" charset="0"/>
                <a:cs typeface="Consolas" panose="020B0609020204030204" pitchFamily="49" charset="0"/>
              </a:rPr>
              <a:t>// Function definitions</a:t>
            </a:r>
          </a:p>
          <a:p>
            <a:pPr marL="400050" lvl="1" indent="0">
              <a:buNone/>
            </a:pPr>
            <a:endParaRPr lang="en-CA" sz="1200" dirty="0">
              <a:solidFill>
                <a:srgbClr val="0070C0"/>
              </a:solidFill>
              <a:latin typeface="Consolas" panose="020B0609020204030204" pitchFamily="49" charset="0"/>
              <a:cs typeface="Consolas" panose="020B0609020204030204" pitchFamily="49" charset="0"/>
            </a:endParaRPr>
          </a:p>
          <a:p>
            <a:pPr marL="400050" lvl="1" indent="0">
              <a:buNone/>
            </a:pPr>
            <a:r>
              <a:rPr lang="en-CA" sz="1200" dirty="0" smtClean="0">
                <a:solidFill>
                  <a:srgbClr val="0070C0"/>
                </a:solidFill>
                <a:latin typeface="Consolas" panose="020B0609020204030204" pitchFamily="49" charset="0"/>
                <a:cs typeface="Consolas" panose="020B0609020204030204" pitchFamily="49" charset="0"/>
              </a:rPr>
              <a:t>// Request the user enter a number and the describe it relative to zero</a:t>
            </a:r>
            <a:endParaRPr lang="en-CA" sz="1200" dirty="0">
              <a:solidFill>
                <a:srgbClr val="0070C0"/>
              </a:solidFill>
              <a:latin typeface="Consolas" panose="020B0609020204030204" pitchFamily="49" charset="0"/>
              <a:cs typeface="Consolas" panose="020B0609020204030204" pitchFamily="49" charset="0"/>
            </a:endParaRPr>
          </a:p>
          <a:p>
            <a:pPr marL="400050" lvl="1" indent="0">
              <a:buNone/>
            </a:pPr>
            <a:r>
              <a:rPr lang="en-CA" sz="1200" dirty="0" smtClean="0">
                <a:latin typeface="Consolas" panose="020B0609020204030204" pitchFamily="49" charset="0"/>
                <a:cs typeface="Consolas" panose="020B0609020204030204" pitchFamily="49" charset="0"/>
              </a:rPr>
              <a:t>int main() {</a:t>
            </a:r>
          </a:p>
          <a:p>
            <a:pPr marL="400050" lvl="1"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int m{};</a:t>
            </a:r>
          </a:p>
          <a:p>
            <a:pPr marL="400050" lvl="1"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std::cout &lt;&lt; "Enter an integer: ";</a:t>
            </a:r>
          </a:p>
          <a:p>
            <a:pPr marL="400050" lvl="1"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std::</a:t>
            </a:r>
            <a:r>
              <a:rPr lang="en-CA" sz="1200" dirty="0" err="1" smtClean="0">
                <a:latin typeface="Consolas" panose="020B0609020204030204" pitchFamily="49" charset="0"/>
                <a:cs typeface="Consolas" panose="020B0609020204030204" pitchFamily="49" charset="0"/>
              </a:rPr>
              <a:t>cin</a:t>
            </a:r>
            <a:r>
              <a:rPr lang="en-CA" sz="1200" dirty="0" smtClean="0">
                <a:latin typeface="Consolas" panose="020B0609020204030204" pitchFamily="49" charset="0"/>
                <a:cs typeface="Consolas" panose="020B0609020204030204" pitchFamily="49" charset="0"/>
              </a:rPr>
              <a:t> &gt;&gt; m;</a:t>
            </a:r>
          </a:p>
          <a:p>
            <a:pPr marL="400050" lvl="1" indent="0">
              <a:buNone/>
            </a:pPr>
            <a:endParaRPr lang="en-CA" sz="1200" dirty="0">
              <a:latin typeface="Consolas" panose="020B0609020204030204" pitchFamily="49" charset="0"/>
              <a:cs typeface="Consolas" panose="020B0609020204030204" pitchFamily="49" charset="0"/>
            </a:endParaRPr>
          </a:p>
          <a:p>
            <a:pPr marL="400050" lvl="1" indent="0">
              <a:buNone/>
            </a:pPr>
            <a:r>
              <a:rPr lang="en-CA" sz="1200" dirty="0" smtClean="0">
                <a:latin typeface="Consolas" panose="020B0609020204030204" pitchFamily="49" charset="0"/>
                <a:cs typeface="Consolas" panose="020B0609020204030204" pitchFamily="49" charset="0"/>
              </a:rPr>
              <a:t>    if ( m &lt; 0 ) {</a:t>
            </a:r>
          </a:p>
          <a:p>
            <a:pPr marL="400050" lvl="1"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std::cout &lt;&lt; m &lt;&lt; " is less than 0." &lt;&lt; std::endl;</a:t>
            </a:r>
          </a:p>
          <a:p>
            <a:pPr marL="400050" lvl="1"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 else if ( m == 0 ) {</a:t>
            </a:r>
          </a:p>
          <a:p>
            <a:pPr marL="400050" lvl="1" indent="0">
              <a:buNone/>
            </a:pPr>
            <a:r>
              <a:rPr lang="en-CA" sz="1200" dirty="0">
                <a:latin typeface="Consolas" panose="020B0609020204030204" pitchFamily="49" charset="0"/>
                <a:cs typeface="Consolas" panose="020B0609020204030204" pitchFamily="49" charset="0"/>
              </a:rPr>
              <a:t>        std::cout &lt;&lt; </a:t>
            </a:r>
            <a:r>
              <a:rPr lang="en-CA" sz="1200" dirty="0" smtClean="0">
                <a:latin typeface="Consolas" panose="020B0609020204030204" pitchFamily="49" charset="0"/>
                <a:cs typeface="Consolas" panose="020B0609020204030204" pitchFamily="49" charset="0"/>
              </a:rPr>
              <a:t>"You entered 0." </a:t>
            </a:r>
            <a:r>
              <a:rPr lang="en-CA" sz="1200" dirty="0">
                <a:latin typeface="Consolas" panose="020B0609020204030204" pitchFamily="49" charset="0"/>
                <a:cs typeface="Consolas" panose="020B0609020204030204" pitchFamily="49" charset="0"/>
              </a:rPr>
              <a:t>&lt;&lt; std::endl</a:t>
            </a:r>
            <a:r>
              <a:rPr lang="en-CA" sz="1200" dirty="0" smtClean="0">
                <a:latin typeface="Consolas" panose="020B0609020204030204" pitchFamily="49" charset="0"/>
                <a:cs typeface="Consolas" panose="020B0609020204030204" pitchFamily="49" charset="0"/>
              </a:rPr>
              <a:t>;</a:t>
            </a:r>
          </a:p>
          <a:p>
            <a:pPr marL="400050" lvl="1"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 else {</a:t>
            </a:r>
          </a:p>
          <a:p>
            <a:pPr marL="400050" lvl="1"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      std::cout &lt;&lt; m &lt;&lt; " is </a:t>
            </a:r>
            <a:r>
              <a:rPr lang="en-CA" sz="1200" dirty="0" smtClean="0">
                <a:latin typeface="Consolas" panose="020B0609020204030204" pitchFamily="49" charset="0"/>
                <a:cs typeface="Consolas" panose="020B0609020204030204" pitchFamily="49" charset="0"/>
              </a:rPr>
              <a:t>greater </a:t>
            </a:r>
            <a:r>
              <a:rPr lang="en-CA" sz="1200" dirty="0">
                <a:latin typeface="Consolas" panose="020B0609020204030204" pitchFamily="49" charset="0"/>
                <a:cs typeface="Consolas" panose="020B0609020204030204" pitchFamily="49" charset="0"/>
              </a:rPr>
              <a:t>than </a:t>
            </a:r>
            <a:r>
              <a:rPr lang="en-CA" sz="1200" dirty="0" smtClean="0">
                <a:latin typeface="Consolas" panose="020B0609020204030204" pitchFamily="49" charset="0"/>
                <a:cs typeface="Consolas" panose="020B0609020204030204" pitchFamily="49" charset="0"/>
              </a:rPr>
              <a:t>0." </a:t>
            </a:r>
            <a:r>
              <a:rPr lang="en-CA" sz="1200" dirty="0">
                <a:latin typeface="Consolas" panose="020B0609020204030204" pitchFamily="49" charset="0"/>
                <a:cs typeface="Consolas" panose="020B0609020204030204" pitchFamily="49" charset="0"/>
              </a:rPr>
              <a:t>&lt;&lt; std::endl;</a:t>
            </a:r>
          </a:p>
          <a:p>
            <a:pPr marL="400050" lvl="1"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p>
          <a:p>
            <a:pPr marL="400050" lvl="1" indent="0">
              <a:buNone/>
            </a:pPr>
            <a:r>
              <a:rPr lang="en-CA" sz="1200" dirty="0">
                <a:latin typeface="Consolas" panose="020B0609020204030204" pitchFamily="49" charset="0"/>
                <a:cs typeface="Consolas" panose="020B0609020204030204" pitchFamily="49" charset="0"/>
              </a:rPr>
              <a:t>}</a:t>
            </a:r>
            <a:endParaRPr lang="en-CA" sz="1200" dirty="0" smtClean="0">
              <a:latin typeface="Consolas" panose="020B0609020204030204" pitchFamily="49" charset="0"/>
              <a:cs typeface="Consolas" panose="020B0609020204030204" pitchFamily="49" charset="0"/>
            </a:endParaRPr>
          </a:p>
          <a:p>
            <a:endParaRPr lang="en-CA" sz="1400" dirty="0"/>
          </a:p>
        </p:txBody>
      </p:sp>
    </p:spTree>
    <p:extLst>
      <p:ext uri="{BB962C8B-B14F-4D97-AF65-F5344CB8AC3E}">
        <p14:creationId xmlns:p14="http://schemas.microsoft.com/office/powerpoint/2010/main" val="2713988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Background</a:t>
            </a:r>
            <a:endParaRPr lang="en-CA" dirty="0"/>
          </a:p>
        </p:txBody>
      </p:sp>
      <p:sp>
        <p:nvSpPr>
          <p:cNvPr id="3" name="Content Placeholder 2"/>
          <p:cNvSpPr>
            <a:spLocks noGrp="1"/>
          </p:cNvSpPr>
          <p:nvPr>
            <p:ph idx="1"/>
          </p:nvPr>
        </p:nvSpPr>
        <p:spPr/>
        <p:txBody>
          <a:bodyPr/>
          <a:lstStyle/>
          <a:p>
            <a:r>
              <a:rPr lang="en-CA" dirty="0" smtClean="0"/>
              <a:t>May appear peculiar</a:t>
            </a:r>
          </a:p>
          <a:p>
            <a:pPr lvl="1"/>
            <a:r>
              <a:rPr lang="en-CA" dirty="0" smtClean="0"/>
              <a:t>Characters are only processed once the user </a:t>
            </a:r>
            <a:r>
              <a:rPr lang="en-CA" dirty="0" smtClean="0"/>
              <a:t>presses </a:t>
            </a:r>
            <a:r>
              <a:rPr lang="en-CA" b="1" dirty="0" smtClean="0">
                <a:latin typeface="Arial" panose="020B0604020202020204" pitchFamily="34" charset="0"/>
              </a:rPr>
              <a:t>Enter</a:t>
            </a:r>
          </a:p>
          <a:p>
            <a:pPr lvl="1"/>
            <a:r>
              <a:rPr lang="en-CA" dirty="0" smtClean="0"/>
              <a:t>The characters are internally stored in the order they arrive</a:t>
            </a:r>
          </a:p>
          <a:p>
            <a:pPr lvl="2"/>
            <a:r>
              <a:rPr lang="en-CA" dirty="0" smtClean="0"/>
              <a:t>As you keep typing, any more characters are added to the end of the </a:t>
            </a:r>
            <a:r>
              <a:rPr lang="en-CA" i="1" dirty="0" smtClean="0"/>
              <a:t>stream</a:t>
            </a:r>
            <a:endParaRPr lang="en-CA" dirty="0" smtClean="0"/>
          </a:p>
        </p:txBody>
      </p:sp>
      <p:graphicFrame>
        <p:nvGraphicFramePr>
          <p:cNvPr id="4" name="Table 3"/>
          <p:cNvGraphicFramePr>
            <a:graphicFrameLocks noGrp="1"/>
          </p:cNvGraphicFramePr>
          <p:nvPr>
            <p:extLst>
              <p:ext uri="{D42A27DB-BD31-4B8C-83A1-F6EECF244321}">
                <p14:modId xmlns:p14="http://schemas.microsoft.com/office/powerpoint/2010/main" val="259911069"/>
              </p:ext>
            </p:extLst>
          </p:nvPr>
        </p:nvGraphicFramePr>
        <p:xfrm>
          <a:off x="1500333" y="3175660"/>
          <a:ext cx="6600059" cy="370840"/>
        </p:xfrm>
        <a:graphic>
          <a:graphicData uri="http://schemas.openxmlformats.org/drawingml/2006/table">
            <a:tbl>
              <a:tblPr firstRow="1" bandRow="1">
                <a:tableStyleId>{2D5ABB26-0587-4C30-8999-92F81FD0307C}</a:tableStyleId>
              </a:tblPr>
              <a:tblGrid>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573449"/>
              </a:tblGrid>
              <a:tr h="370840">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H</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i</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smtClean="0">
                          <a:ln>
                            <a:noFill/>
                          </a:ln>
                          <a:solidFill>
                            <a:prstClr val="black"/>
                          </a:solidFill>
                          <a:effectLst/>
                          <a:uLnTx/>
                          <a:uFillTx/>
                          <a:latin typeface="Consolas" panose="020B0609020204030204" pitchFamily="49" charset="0"/>
                          <a:ea typeface="+mn-ea"/>
                          <a:cs typeface="Consolas" panose="020B0609020204030204" pitchFamily="49" charset="0"/>
                        </a:rPr>
                        <a:t>→</a:t>
                      </a:r>
                      <a:endParaRPr kumimoji="0" lang="en-CA" sz="1800" b="0" i="0" u="none" strike="noStrike" kern="1200" cap="none" spc="0" normalizeH="0" baseline="0" noProof="0" dirty="0">
                        <a:ln>
                          <a:noFill/>
                        </a:ln>
                        <a:solidFill>
                          <a:prstClr val="black"/>
                        </a:solidFill>
                        <a:effectLst/>
                        <a:uLnTx/>
                        <a:uFillTx/>
                        <a:latin typeface="Consolas" panose="020B0609020204030204" pitchFamily="49" charset="0"/>
                        <a:ea typeface="+mn-ea"/>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I</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l</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l</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t</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a</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k</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3</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  ·  ·</a:t>
                      </a:r>
                      <a:endParaRPr lang="en-CA"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60331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Characters</a:t>
            </a:r>
            <a:endParaRPr lang="en-CA" dirty="0"/>
          </a:p>
        </p:txBody>
      </p:sp>
      <p:sp>
        <p:nvSpPr>
          <p:cNvPr id="3" name="Content Placeholder 2"/>
          <p:cNvSpPr>
            <a:spLocks noGrp="1"/>
          </p:cNvSpPr>
          <p:nvPr>
            <p:ph idx="1"/>
          </p:nvPr>
        </p:nvSpPr>
        <p:spPr/>
        <p:txBody>
          <a:bodyPr/>
          <a:lstStyle/>
          <a:p>
            <a:r>
              <a:rPr lang="en-CA" dirty="0" smtClean="0"/>
              <a:t>Depending on the type of the variable, </a:t>
            </a:r>
            <a:r>
              <a:rPr lang="en-CA" dirty="0" smtClean="0">
                <a:latin typeface="Consolas" panose="020B0609020204030204" pitchFamily="49" charset="0"/>
                <a:cs typeface="Consolas" panose="020B0609020204030204" pitchFamily="49" charset="0"/>
              </a:rPr>
              <a:t>std::</a:t>
            </a:r>
            <a:r>
              <a:rPr lang="en-CA" dirty="0" err="1" smtClean="0">
                <a:latin typeface="Consolas" panose="020B0609020204030204" pitchFamily="49" charset="0"/>
                <a:cs typeface="Consolas" panose="020B0609020204030204" pitchFamily="49" charset="0"/>
              </a:rPr>
              <a:t>cin</a:t>
            </a:r>
            <a:r>
              <a:rPr lang="en-CA" dirty="0" smtClean="0"/>
              <a:t> will attempt to satisfy the request</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char </a:t>
            </a:r>
            <a:r>
              <a:rPr lang="en-CA" dirty="0" err="1" smtClean="0">
                <a:latin typeface="Consolas" panose="020B0609020204030204" pitchFamily="49" charset="0"/>
                <a:cs typeface="Consolas" panose="020B0609020204030204" pitchFamily="49" charset="0"/>
              </a:rPr>
              <a:t>ch</a:t>
            </a:r>
            <a:r>
              <a:rPr lang="en-CA" dirty="0" smtClean="0">
                <a:latin typeface="Consolas" panose="020B0609020204030204" pitchFamily="49" charset="0"/>
                <a:cs typeface="Consolas" panose="020B0609020204030204" pitchFamily="49" charset="0"/>
              </a:rPr>
              <a:t>{};</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std::</a:t>
            </a:r>
            <a:r>
              <a:rPr lang="en-CA" dirty="0" err="1" smtClean="0">
                <a:latin typeface="Consolas" panose="020B0609020204030204" pitchFamily="49" charset="0"/>
                <a:cs typeface="Consolas" panose="020B0609020204030204" pitchFamily="49" charset="0"/>
              </a:rPr>
              <a:t>cin</a:t>
            </a:r>
            <a:r>
              <a:rPr lang="en-CA" dirty="0" smtClean="0">
                <a:latin typeface="Consolas" panose="020B0609020204030204" pitchFamily="49" charset="0"/>
                <a:cs typeface="Consolas" panose="020B0609020204030204" pitchFamily="49" charset="0"/>
              </a:rPr>
              <a:t> &gt;&gt; </a:t>
            </a:r>
            <a:r>
              <a:rPr lang="en-CA" dirty="0" err="1" smtClean="0">
                <a:latin typeface="Consolas" panose="020B0609020204030204" pitchFamily="49" charset="0"/>
                <a:cs typeface="Consolas" panose="020B0609020204030204" pitchFamily="49" charset="0"/>
              </a:rPr>
              <a:t>ch</a:t>
            </a:r>
            <a:r>
              <a:rPr lang="en-CA" dirty="0" smtClean="0">
                <a:latin typeface="Consolas" panose="020B0609020204030204" pitchFamily="49" charset="0"/>
                <a:cs typeface="Consolas" panose="020B0609020204030204" pitchFamily="49" charset="0"/>
              </a:rPr>
              <a:t>;</a:t>
            </a:r>
          </a:p>
          <a:p>
            <a:pPr marL="0" indent="0">
              <a:buNone/>
            </a:pPr>
            <a:endParaRPr lang="en-CA" dirty="0">
              <a:latin typeface="Consolas" panose="020B0609020204030204" pitchFamily="49" charset="0"/>
              <a:cs typeface="Consolas" panose="020B0609020204030204" pitchFamily="49" charset="0"/>
            </a:endParaRPr>
          </a:p>
          <a:p>
            <a:pPr marL="0" indent="0">
              <a:buNone/>
            </a:pPr>
            <a:endParaRPr lang="en-CA" dirty="0" smtClean="0">
              <a:latin typeface="Consolas" panose="020B0609020204030204" pitchFamily="49" charset="0"/>
              <a:cs typeface="Consolas" panose="020B0609020204030204" pitchFamily="49" charset="0"/>
            </a:endParaRPr>
          </a:p>
          <a:p>
            <a:pPr marL="0" indent="0">
              <a:buNone/>
            </a:pPr>
            <a:endParaRPr lang="en-CA" dirty="0">
              <a:latin typeface="Consolas" panose="020B0609020204030204" pitchFamily="49" charset="0"/>
              <a:cs typeface="Consolas" panose="020B0609020204030204" pitchFamily="49" charset="0"/>
            </a:endParaRPr>
          </a:p>
          <a:p>
            <a:pPr lvl="0"/>
            <a:r>
              <a:rPr lang="en-CA" dirty="0" smtClean="0">
                <a:solidFill>
                  <a:prstClr val="black"/>
                </a:solidFill>
              </a:rPr>
              <a:t>It will assign to </a:t>
            </a:r>
            <a:r>
              <a:rPr lang="en-CA" dirty="0" err="1">
                <a:latin typeface="Consolas" panose="020B0609020204030204" pitchFamily="49" charset="0"/>
                <a:cs typeface="Consolas" panose="020B0609020204030204" pitchFamily="49" charset="0"/>
              </a:rPr>
              <a:t>ch</a:t>
            </a:r>
            <a:r>
              <a:rPr lang="en-CA" dirty="0" smtClean="0">
                <a:solidFill>
                  <a:prstClr val="black"/>
                </a:solidFill>
              </a:rPr>
              <a:t> the first non-whitespace character</a:t>
            </a:r>
          </a:p>
          <a:p>
            <a:pPr lvl="1"/>
            <a:r>
              <a:rPr lang="en-CA" dirty="0" smtClean="0">
                <a:solidFill>
                  <a:prstClr val="black"/>
                </a:solidFill>
              </a:rPr>
              <a:t>In this case, </a:t>
            </a:r>
            <a:r>
              <a:rPr lang="en-CA" dirty="0" smtClean="0">
                <a:solidFill>
                  <a:prstClr val="black"/>
                </a:solidFill>
                <a:latin typeface="Consolas" panose="020B0609020204030204" pitchFamily="49" charset="0"/>
                <a:cs typeface="Consolas" panose="020B0609020204030204" pitchFamily="49" charset="0"/>
              </a:rPr>
              <a:t>'H'</a:t>
            </a:r>
            <a:endParaRPr lang="en-CA" dirty="0">
              <a:solidFill>
                <a:prstClr val="black"/>
              </a:solidFill>
              <a:latin typeface="Consolas" panose="020B0609020204030204" pitchFamily="49" charset="0"/>
              <a:cs typeface="Consolas" panose="020B0609020204030204" pitchFamily="49" charset="0"/>
            </a:endParaRPr>
          </a:p>
          <a:p>
            <a:pPr marL="0" indent="0">
              <a:buNone/>
            </a:pPr>
            <a:endParaRPr lang="en-CA" dirty="0" smtClean="0">
              <a:latin typeface="Consolas" panose="020B0609020204030204" pitchFamily="49" charset="0"/>
              <a:cs typeface="Consolas" panose="020B0609020204030204" pitchFamily="49" charset="0"/>
            </a:endParaRPr>
          </a:p>
          <a:p>
            <a:pPr marL="0" indent="0">
              <a:buNone/>
            </a:pPr>
            <a:endParaRPr lang="en-CA" dirty="0">
              <a:latin typeface="Consolas" panose="020B0609020204030204" pitchFamily="49" charset="0"/>
              <a:cs typeface="Consolas" panose="020B0609020204030204" pitchFamily="49" charset="0"/>
            </a:endParaRPr>
          </a:p>
          <a:p>
            <a:r>
              <a:rPr lang="en-CA" dirty="0" smtClean="0">
                <a:solidFill>
                  <a:prstClr val="black"/>
                </a:solidFill>
              </a:rPr>
              <a:t>Whatever value was previous assigned to </a:t>
            </a:r>
            <a:r>
              <a:rPr lang="en-CA" dirty="0" err="1" smtClean="0">
                <a:solidFill>
                  <a:prstClr val="black"/>
                </a:solidFill>
                <a:latin typeface="Consolas" panose="020B0609020204030204" pitchFamily="49" charset="0"/>
                <a:cs typeface="Consolas" panose="020B0609020204030204" pitchFamily="49" charset="0"/>
              </a:rPr>
              <a:t>ch</a:t>
            </a:r>
            <a:r>
              <a:rPr lang="en-CA" dirty="0" smtClean="0">
                <a:solidFill>
                  <a:prstClr val="black"/>
                </a:solidFill>
              </a:rPr>
              <a:t> is lost</a:t>
            </a:r>
            <a:endParaRPr lang="en-CA" dirty="0">
              <a:solidFill>
                <a:prstClr val="black"/>
              </a:solidFill>
            </a:endParaRPr>
          </a:p>
          <a:p>
            <a:pPr marL="0" indent="0">
              <a:buNone/>
            </a:pPr>
            <a:endParaRPr lang="en-CA" dirty="0" smtClean="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88670439"/>
              </p:ext>
            </p:extLst>
          </p:nvPr>
        </p:nvGraphicFramePr>
        <p:xfrm>
          <a:off x="1500333" y="3173928"/>
          <a:ext cx="6600059" cy="370840"/>
        </p:xfrm>
        <a:graphic>
          <a:graphicData uri="http://schemas.openxmlformats.org/drawingml/2006/table">
            <a:tbl>
              <a:tblPr firstRow="1" bandRow="1">
                <a:tableStyleId>{2D5ABB26-0587-4C30-8999-92F81FD0307C}</a:tableStyleId>
              </a:tblPr>
              <a:tblGrid>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573449"/>
              </a:tblGrid>
              <a:tr h="370840">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H</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i</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smtClean="0">
                          <a:ln>
                            <a:noFill/>
                          </a:ln>
                          <a:solidFill>
                            <a:prstClr val="black"/>
                          </a:solidFill>
                          <a:effectLst/>
                          <a:uLnTx/>
                          <a:uFillTx/>
                          <a:latin typeface="Consolas" panose="020B0609020204030204" pitchFamily="49" charset="0"/>
                          <a:ea typeface="+mn-ea"/>
                          <a:cs typeface="Consolas" panose="020B0609020204030204" pitchFamily="49" charset="0"/>
                        </a:rPr>
                        <a:t>→</a:t>
                      </a:r>
                      <a:endParaRPr kumimoji="0" lang="en-CA" sz="1800" b="0" i="0" u="none" strike="noStrike" kern="1200" cap="none" spc="0" normalizeH="0" baseline="0" noProof="0" dirty="0">
                        <a:ln>
                          <a:noFill/>
                        </a:ln>
                        <a:solidFill>
                          <a:prstClr val="black"/>
                        </a:solidFill>
                        <a:effectLst/>
                        <a:uLnTx/>
                        <a:uFillTx/>
                        <a:latin typeface="Consolas" panose="020B0609020204030204" pitchFamily="49" charset="0"/>
                        <a:ea typeface="+mn-ea"/>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I</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l</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l</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t</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a</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k</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3</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  ·  ·</a:t>
                      </a:r>
                      <a:endParaRPr lang="en-CA"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8820976"/>
              </p:ext>
            </p:extLst>
          </p:nvPr>
        </p:nvGraphicFramePr>
        <p:xfrm>
          <a:off x="1500333" y="4959380"/>
          <a:ext cx="6600059" cy="370840"/>
        </p:xfrm>
        <a:graphic>
          <a:graphicData uri="http://schemas.openxmlformats.org/drawingml/2006/table">
            <a:tbl>
              <a:tblPr firstRow="1" bandRow="1">
                <a:tableStyleId>{2D5ABB26-0587-4C30-8999-92F81FD0307C}</a:tableStyleId>
              </a:tblPr>
              <a:tblGrid>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573449"/>
              </a:tblGrid>
              <a:tr h="370840">
                <a:tc>
                  <a:txBody>
                    <a:bodyPr/>
                    <a:lstStyle/>
                    <a:p>
                      <a:r>
                        <a:rPr lang="en-CA" dirty="0" smtClean="0">
                          <a:latin typeface="Consolas" panose="020B0609020204030204" pitchFamily="49" charset="0"/>
                          <a:cs typeface="Consolas" panose="020B0609020204030204" pitchFamily="49" charset="0"/>
                        </a:rPr>
                        <a:t>i</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smtClean="0">
                          <a:ln>
                            <a:noFill/>
                          </a:ln>
                          <a:solidFill>
                            <a:prstClr val="black"/>
                          </a:solidFill>
                          <a:effectLst/>
                          <a:uLnTx/>
                          <a:uFillTx/>
                          <a:latin typeface="Consolas" panose="020B0609020204030204" pitchFamily="49" charset="0"/>
                          <a:ea typeface="+mn-ea"/>
                          <a:cs typeface="Consolas" panose="020B0609020204030204" pitchFamily="49" charset="0"/>
                        </a:rPr>
                        <a:t>→</a:t>
                      </a:r>
                      <a:endParaRPr kumimoji="0" lang="en-CA" sz="1800" b="0" i="0" u="none" strike="noStrike" kern="1200" cap="none" spc="0" normalizeH="0" baseline="0" noProof="0" dirty="0">
                        <a:ln>
                          <a:noFill/>
                        </a:ln>
                        <a:solidFill>
                          <a:prstClr val="black"/>
                        </a:solidFill>
                        <a:effectLst/>
                        <a:uLnTx/>
                        <a:uFillTx/>
                        <a:latin typeface="Consolas" panose="020B0609020204030204" pitchFamily="49" charset="0"/>
                        <a:ea typeface="+mn-ea"/>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I</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l</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l</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t</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a</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k</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3</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  ·  ·</a:t>
                      </a:r>
                      <a:endParaRPr lang="en-CA"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97516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Integers</a:t>
            </a:r>
            <a:endParaRPr lang="en-CA" dirty="0"/>
          </a:p>
        </p:txBody>
      </p:sp>
      <p:sp>
        <p:nvSpPr>
          <p:cNvPr id="3" name="Content Placeholder 2"/>
          <p:cNvSpPr>
            <a:spLocks noGrp="1"/>
          </p:cNvSpPr>
          <p:nvPr>
            <p:ph idx="1"/>
          </p:nvPr>
        </p:nvSpPr>
        <p:spPr/>
        <p:txBody>
          <a:bodyPr/>
          <a:lstStyle/>
          <a:p>
            <a:pPr algn="l"/>
            <a:r>
              <a:rPr lang="en-CA" dirty="0" smtClean="0"/>
              <a:t>If you request an integer, it will start looking for decimal digits and interpret it as a base-10 number</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int m{};</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std::</a:t>
            </a:r>
            <a:r>
              <a:rPr lang="en-CA" dirty="0" err="1" smtClean="0">
                <a:latin typeface="Consolas" panose="020B0609020204030204" pitchFamily="49" charset="0"/>
                <a:cs typeface="Consolas" panose="020B0609020204030204" pitchFamily="49" charset="0"/>
              </a:rPr>
              <a:t>cin</a:t>
            </a:r>
            <a:r>
              <a:rPr lang="en-CA" dirty="0" smtClean="0">
                <a:latin typeface="Consolas" panose="020B0609020204030204" pitchFamily="49" charset="0"/>
                <a:cs typeface="Consolas" panose="020B0609020204030204" pitchFamily="49" charset="0"/>
              </a:rPr>
              <a:t> &gt;&gt; m;</a:t>
            </a:r>
          </a:p>
          <a:p>
            <a:pPr marL="0" indent="0">
              <a:buNone/>
            </a:pPr>
            <a:endParaRPr lang="en-CA" dirty="0">
              <a:latin typeface="Consolas" panose="020B0609020204030204" pitchFamily="49" charset="0"/>
              <a:cs typeface="Consolas" panose="020B0609020204030204" pitchFamily="49" charset="0"/>
            </a:endParaRPr>
          </a:p>
          <a:p>
            <a:pPr marL="0" indent="0">
              <a:buNone/>
            </a:pPr>
            <a:endParaRPr lang="en-CA" dirty="0" smtClean="0">
              <a:latin typeface="Consolas" panose="020B0609020204030204" pitchFamily="49" charset="0"/>
              <a:cs typeface="Consolas" panose="020B0609020204030204" pitchFamily="49" charset="0"/>
            </a:endParaRPr>
          </a:p>
          <a:p>
            <a:pPr marL="0" indent="0">
              <a:buNone/>
            </a:pPr>
            <a:endParaRPr lang="en-CA" dirty="0">
              <a:latin typeface="Consolas" panose="020B0609020204030204" pitchFamily="49" charset="0"/>
              <a:cs typeface="Consolas" panose="020B0609020204030204" pitchFamily="49" charset="0"/>
            </a:endParaRPr>
          </a:p>
          <a:p>
            <a:pPr lvl="0"/>
            <a:r>
              <a:rPr lang="en-CA" dirty="0" smtClean="0">
                <a:solidFill>
                  <a:prstClr val="black"/>
                </a:solidFill>
              </a:rPr>
              <a:t>It stops if it finds a non-decimal-digit</a:t>
            </a:r>
          </a:p>
          <a:p>
            <a:pPr lvl="1"/>
            <a:r>
              <a:rPr lang="en-CA" dirty="0" smtClean="0">
                <a:solidFill>
                  <a:prstClr val="black"/>
                </a:solidFill>
              </a:rPr>
              <a:t>If no other digits were found, it assigns </a:t>
            </a:r>
            <a:r>
              <a:rPr lang="en-CA" dirty="0" smtClean="0">
                <a:solidFill>
                  <a:prstClr val="black"/>
                </a:solidFill>
                <a:latin typeface="Consolas" panose="020B0609020204030204" pitchFamily="49" charset="0"/>
                <a:cs typeface="Consolas" panose="020B0609020204030204" pitchFamily="49" charset="0"/>
              </a:rPr>
              <a:t>m</a:t>
            </a:r>
            <a:r>
              <a:rPr lang="en-CA" dirty="0" smtClean="0">
                <a:solidFill>
                  <a:prstClr val="black"/>
                </a:solidFill>
              </a:rPr>
              <a:t> the value </a:t>
            </a:r>
            <a:r>
              <a:rPr lang="en-CA" dirty="0" smtClean="0">
                <a:solidFill>
                  <a:prstClr val="black"/>
                </a:solidFill>
                <a:latin typeface="Consolas" panose="020B0609020204030204" pitchFamily="49" charset="0"/>
                <a:cs typeface="Consolas" panose="020B0609020204030204" pitchFamily="49" charset="0"/>
              </a:rPr>
              <a:t>0</a:t>
            </a:r>
            <a:endParaRPr lang="en-CA" dirty="0">
              <a:solidFill>
                <a:prstClr val="black"/>
              </a:solidFill>
              <a:latin typeface="Consolas" panose="020B0609020204030204" pitchFamily="49" charset="0"/>
              <a:cs typeface="Consolas" panose="020B0609020204030204" pitchFamily="49" charset="0"/>
            </a:endParaRPr>
          </a:p>
          <a:p>
            <a:pPr marL="0" indent="0">
              <a:buNone/>
            </a:pPr>
            <a:endParaRPr lang="en-CA" dirty="0" smtClean="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5715997"/>
              </p:ext>
            </p:extLst>
          </p:nvPr>
        </p:nvGraphicFramePr>
        <p:xfrm>
          <a:off x="1500333" y="3173928"/>
          <a:ext cx="6600059" cy="370840"/>
        </p:xfrm>
        <a:graphic>
          <a:graphicData uri="http://schemas.openxmlformats.org/drawingml/2006/table">
            <a:tbl>
              <a:tblPr firstRow="1" bandRow="1">
                <a:tableStyleId>{2D5ABB26-0587-4C30-8999-92F81FD0307C}</a:tableStyleId>
              </a:tblPr>
              <a:tblGrid>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573449"/>
              </a:tblGrid>
              <a:tr h="370840">
                <a:tc>
                  <a:txBody>
                    <a:bodyPr/>
                    <a:lstStyle/>
                    <a:p>
                      <a:r>
                        <a:rPr lang="en-CA" dirty="0" smtClean="0">
                          <a:latin typeface="Consolas" panose="020B0609020204030204" pitchFamily="49" charset="0"/>
                          <a:cs typeface="Consolas" panose="020B0609020204030204" pitchFamily="49" charset="0"/>
                        </a:rPr>
                        <a:t>i</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smtClean="0">
                          <a:ln>
                            <a:noFill/>
                          </a:ln>
                          <a:solidFill>
                            <a:prstClr val="black"/>
                          </a:solidFill>
                          <a:effectLst/>
                          <a:uLnTx/>
                          <a:uFillTx/>
                          <a:latin typeface="Consolas" panose="020B0609020204030204" pitchFamily="49" charset="0"/>
                          <a:ea typeface="+mn-ea"/>
                          <a:cs typeface="Consolas" panose="020B0609020204030204" pitchFamily="49" charset="0"/>
                        </a:rPr>
                        <a:t>→</a:t>
                      </a:r>
                      <a:endParaRPr kumimoji="0" lang="en-CA" sz="1800" b="0" i="0" u="none" strike="noStrike" kern="1200" cap="none" spc="0" normalizeH="0" baseline="0" noProof="0" dirty="0">
                        <a:ln>
                          <a:noFill/>
                        </a:ln>
                        <a:solidFill>
                          <a:prstClr val="black"/>
                        </a:solidFill>
                        <a:effectLst/>
                        <a:uLnTx/>
                        <a:uFillTx/>
                        <a:latin typeface="Consolas" panose="020B0609020204030204" pitchFamily="49" charset="0"/>
                        <a:ea typeface="+mn-ea"/>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I</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l</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l</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t</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a</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k</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3</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  ·  ·</a:t>
                      </a:r>
                      <a:endParaRPr lang="en-CA"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95941674"/>
              </p:ext>
            </p:extLst>
          </p:nvPr>
        </p:nvGraphicFramePr>
        <p:xfrm>
          <a:off x="1500333" y="4959380"/>
          <a:ext cx="6600059" cy="370840"/>
        </p:xfrm>
        <a:graphic>
          <a:graphicData uri="http://schemas.openxmlformats.org/drawingml/2006/table">
            <a:tbl>
              <a:tblPr firstRow="1" bandRow="1">
                <a:tableStyleId>{2D5ABB26-0587-4C30-8999-92F81FD0307C}</a:tableStyleId>
              </a:tblPr>
              <a:tblGrid>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317190"/>
                <a:gridCol w="573449"/>
              </a:tblGrid>
              <a:tr h="370840">
                <a:tc>
                  <a:txBody>
                    <a:bodyPr/>
                    <a:lstStyle/>
                    <a:p>
                      <a:r>
                        <a:rPr lang="en-CA" dirty="0" smtClean="0">
                          <a:latin typeface="Consolas" panose="020B0609020204030204" pitchFamily="49" charset="0"/>
                          <a:cs typeface="Consolas" panose="020B0609020204030204" pitchFamily="49" charset="0"/>
                        </a:rPr>
                        <a:t>i</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smtClean="0">
                          <a:ln>
                            <a:noFill/>
                          </a:ln>
                          <a:solidFill>
                            <a:prstClr val="black"/>
                          </a:solidFill>
                          <a:effectLst/>
                          <a:uLnTx/>
                          <a:uFillTx/>
                          <a:latin typeface="Consolas" panose="020B0609020204030204" pitchFamily="49" charset="0"/>
                          <a:ea typeface="+mn-ea"/>
                          <a:cs typeface="Consolas" panose="020B0609020204030204" pitchFamily="49" charset="0"/>
                        </a:rPr>
                        <a:t>→</a:t>
                      </a:r>
                      <a:endParaRPr kumimoji="0" lang="en-CA" sz="1800" b="0" i="0" u="none" strike="noStrike" kern="1200" cap="none" spc="0" normalizeH="0" baseline="0" noProof="0" dirty="0">
                        <a:ln>
                          <a:noFill/>
                        </a:ln>
                        <a:solidFill>
                          <a:prstClr val="black"/>
                        </a:solidFill>
                        <a:effectLst/>
                        <a:uLnTx/>
                        <a:uFillTx/>
                        <a:latin typeface="Consolas" panose="020B0609020204030204" pitchFamily="49" charset="0"/>
                        <a:ea typeface="+mn-ea"/>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I</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l</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l</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t</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a</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k</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latin typeface="Consolas" panose="020B0609020204030204" pitchFamily="49" charset="0"/>
                          <a:cs typeface="Consolas" panose="020B0609020204030204" pitchFamily="49" charset="0"/>
                        </a:rPr>
                        <a:t>3</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  ·  ·</a:t>
                      </a:r>
                      <a:endParaRPr lang="en-CA"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6818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70163</TotalTime>
  <Words>1162</Words>
  <Application>Microsoft Office PowerPoint</Application>
  <PresentationFormat>On-screen Show (4:3)</PresentationFormat>
  <Paragraphs>318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Custom Design</vt:lpstr>
      <vt:lpstr>Console input</vt:lpstr>
      <vt:lpstr>Outline</vt:lpstr>
      <vt:lpstr>Background</vt:lpstr>
      <vt:lpstr>Background</vt:lpstr>
      <vt:lpstr>Background</vt:lpstr>
      <vt:lpstr>Background</vt:lpstr>
      <vt:lpstr>Background</vt:lpstr>
      <vt:lpstr>Characters</vt:lpstr>
      <vt:lpstr>Integers</vt:lpstr>
      <vt:lpstr>Integers</vt:lpstr>
      <vt:lpstr>Other types</vt:lpstr>
      <vt:lpstr>Multiple inputs</vt:lpstr>
      <vt:lpstr>Strings</vt:lpstr>
      <vt:lpstr>Strings</vt:lpstr>
      <vt:lpstr>Strings</vt:lpstr>
      <vt:lpstr>Strings</vt:lpstr>
      <vt:lpstr>Summary</vt:lpstr>
      <vt:lpstr>References</vt:lpstr>
      <vt:lpstr>Colophon </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1464</cp:revision>
  <dcterms:created xsi:type="dcterms:W3CDTF">2009-09-11T23:00:44Z</dcterms:created>
  <dcterms:modified xsi:type="dcterms:W3CDTF">2018-09-26T13:30:57Z</dcterms:modified>
</cp:coreProperties>
</file>